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Lst>
  <p:sldIdLst>
    <p:sldId id="263" r:id="rId4"/>
    <p:sldId id="257" r:id="rId5"/>
    <p:sldId id="256" r:id="rId6"/>
    <p:sldId id="258" r:id="rId7"/>
    <p:sldId id="260" r:id="rId8"/>
    <p:sldId id="259" r:id="rId9"/>
    <p:sldId id="264" r:id="rId10"/>
    <p:sldId id="261" r:id="rId11"/>
    <p:sldId id="262"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D2893F-A250-4CC0-9773-9BDF466EFA4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6C6CD09B-8B77-438E-AD60-200C9435633F}">
      <dgm:prSet phldrT="[Text]" custT="1"/>
      <dgm:spPr/>
      <dgm:t>
        <a:bodyPr/>
        <a:lstStyle/>
        <a:p>
          <a:r>
            <a:rPr lang="en-IN" sz="1800" dirty="0">
              <a:solidFill>
                <a:schemeClr val="tx2">
                  <a:lumMod val="10000"/>
                </a:schemeClr>
              </a:solidFill>
              <a:latin typeface="Times New Roman" panose="02020603050405020304" pitchFamily="18" charset="0"/>
              <a:cs typeface="Times New Roman" panose="02020603050405020304" pitchFamily="18" charset="0"/>
            </a:rPr>
            <a:t>STRENGTH</a:t>
          </a:r>
        </a:p>
      </dgm:t>
    </dgm:pt>
    <dgm:pt modelId="{22C44CB2-E62E-48B7-9373-CE64C23C33FA}" type="parTrans" cxnId="{E49336BC-16B0-49DB-AE5F-EDB42E82F165}">
      <dgm:prSet/>
      <dgm:spPr/>
      <dgm:t>
        <a:bodyPr/>
        <a:lstStyle/>
        <a:p>
          <a:endParaRPr lang="en-IN"/>
        </a:p>
      </dgm:t>
    </dgm:pt>
    <dgm:pt modelId="{88131E81-48E3-427C-8C57-CEEFC88BBF15}" type="sibTrans" cxnId="{E49336BC-16B0-49DB-AE5F-EDB42E82F165}">
      <dgm:prSet/>
      <dgm:spPr/>
      <dgm:t>
        <a:bodyPr/>
        <a:lstStyle/>
        <a:p>
          <a:endParaRPr lang="en-IN"/>
        </a:p>
      </dgm:t>
    </dgm:pt>
    <dgm:pt modelId="{3E33D763-87F9-4111-8B5E-57B16F88D60F}">
      <dgm:prSet phldrT="[Text]" custT="1"/>
      <dgm:spPr/>
      <dgm:t>
        <a:bodyPr/>
        <a:lstStyle/>
        <a:p>
          <a:pPr>
            <a:buFont typeface="Wingdings" panose="05000000000000000000" pitchFamily="2" charset="2"/>
            <a:buChar char="ü"/>
          </a:pPr>
          <a:r>
            <a:rPr lang="en-US" sz="1700" b="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The city planning of </a:t>
          </a:r>
          <a:r>
            <a:rPr lang="en-US" sz="1700" b="0" cap="none" spc="0" dirty="0" err="1">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Auroville</a:t>
          </a:r>
          <a:r>
            <a:rPr lang="en-US" sz="1700" b="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is based on</a:t>
          </a:r>
          <a:r>
            <a:rPr lang="en-IN" sz="1700" b="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principle of sustainability.</a:t>
          </a:r>
          <a:endParaRPr lang="en-IN" sz="1700" dirty="0">
            <a:solidFill>
              <a:srgbClr val="002060"/>
            </a:solidFill>
          </a:endParaRPr>
        </a:p>
      </dgm:t>
    </dgm:pt>
    <dgm:pt modelId="{A79522F7-E422-41CF-9082-4CC3C9726B2F}" type="parTrans" cxnId="{DCC3AFCC-DE0C-49DA-89EB-3EFB0E9E084B}">
      <dgm:prSet/>
      <dgm:spPr/>
      <dgm:t>
        <a:bodyPr/>
        <a:lstStyle/>
        <a:p>
          <a:endParaRPr lang="en-IN"/>
        </a:p>
      </dgm:t>
    </dgm:pt>
    <dgm:pt modelId="{6B4FBAAF-7B90-4A0C-8D76-0570394E0FE7}" type="sibTrans" cxnId="{DCC3AFCC-DE0C-49DA-89EB-3EFB0E9E084B}">
      <dgm:prSet/>
      <dgm:spPr/>
      <dgm:t>
        <a:bodyPr/>
        <a:lstStyle/>
        <a:p>
          <a:endParaRPr lang="en-IN"/>
        </a:p>
      </dgm:t>
    </dgm:pt>
    <dgm:pt modelId="{80290886-0125-4876-A59A-D761C2DDBC44}">
      <dgm:prSet phldrT="[Text]" custT="1"/>
      <dgm:spPr/>
      <dgm:t>
        <a:bodyPr/>
        <a:lstStyle/>
        <a:p>
          <a:r>
            <a:rPr lang="en-IN" sz="1300" dirty="0">
              <a:solidFill>
                <a:schemeClr val="tx2">
                  <a:lumMod val="10000"/>
                </a:schemeClr>
              </a:solidFill>
              <a:latin typeface="Times New Roman" panose="02020603050405020304" pitchFamily="18" charset="0"/>
              <a:cs typeface="Times New Roman" panose="02020603050405020304" pitchFamily="18" charset="0"/>
            </a:rPr>
            <a:t>OPPORTUNITIES</a:t>
          </a:r>
        </a:p>
      </dgm:t>
    </dgm:pt>
    <dgm:pt modelId="{2EBF5BC1-95E8-4C1D-B559-BCBB38EA7B85}" type="parTrans" cxnId="{B2C51512-D829-45B6-B19E-85C4D3D3F7D4}">
      <dgm:prSet/>
      <dgm:spPr/>
      <dgm:t>
        <a:bodyPr/>
        <a:lstStyle/>
        <a:p>
          <a:endParaRPr lang="en-IN"/>
        </a:p>
      </dgm:t>
    </dgm:pt>
    <dgm:pt modelId="{E41B8E20-7820-4181-90EC-13FB243FF658}" type="sibTrans" cxnId="{B2C51512-D829-45B6-B19E-85C4D3D3F7D4}">
      <dgm:prSet/>
      <dgm:spPr/>
      <dgm:t>
        <a:bodyPr/>
        <a:lstStyle/>
        <a:p>
          <a:endParaRPr lang="en-IN"/>
        </a:p>
      </dgm:t>
    </dgm:pt>
    <dgm:pt modelId="{3217A17E-A8C9-4526-B603-F12FAE64CA5D}">
      <dgm:prSet phldrT="[Text]" custT="1"/>
      <dgm:spPr/>
      <dgm:t>
        <a:bodyPr/>
        <a:lstStyle/>
        <a:p>
          <a:pPr>
            <a:buFont typeface="Wingdings" panose="05000000000000000000" pitchFamily="2" charset="2"/>
            <a:buChar char="ü"/>
          </a:pPr>
          <a:r>
            <a:rPr lang="en-US" sz="1700" dirty="0">
              <a:solidFill>
                <a:srgbClr val="002060"/>
              </a:solidFill>
              <a:latin typeface="Times New Roman" panose="02020603050405020304" pitchFamily="18" charset="0"/>
              <a:cs typeface="Times New Roman" panose="02020603050405020304" pitchFamily="18" charset="0"/>
            </a:rPr>
            <a:t>To create abundance for the growth of </a:t>
          </a:r>
          <a:r>
            <a:rPr lang="en-US" sz="1700" dirty="0" err="1">
              <a:solidFill>
                <a:srgbClr val="002060"/>
              </a:solidFill>
              <a:latin typeface="Times New Roman" panose="02020603050405020304" pitchFamily="18" charset="0"/>
              <a:cs typeface="Times New Roman" panose="02020603050405020304" pitchFamily="18" charset="0"/>
            </a:rPr>
            <a:t>Auroville</a:t>
          </a:r>
          <a:r>
            <a:rPr lang="en-US" sz="1700" dirty="0">
              <a:solidFill>
                <a:srgbClr val="002060"/>
              </a:solidFill>
              <a:latin typeface="Times New Roman" panose="02020603050405020304" pitchFamily="18" charset="0"/>
              <a:cs typeface="Times New Roman" panose="02020603050405020304" pitchFamily="18" charset="0"/>
            </a:rPr>
            <a:t>.</a:t>
          </a:r>
          <a:endParaRPr lang="en-IN" sz="1700" dirty="0">
            <a:solidFill>
              <a:srgbClr val="002060"/>
            </a:solidFill>
            <a:latin typeface="Times New Roman" panose="02020603050405020304" pitchFamily="18" charset="0"/>
            <a:cs typeface="Times New Roman" panose="02020603050405020304" pitchFamily="18" charset="0"/>
          </a:endParaRPr>
        </a:p>
      </dgm:t>
    </dgm:pt>
    <dgm:pt modelId="{C85F0789-C0A6-484C-B784-DE37B2D79EEE}" type="parTrans" cxnId="{0D9E19B7-4814-4FED-8FA0-5A6D5276D794}">
      <dgm:prSet/>
      <dgm:spPr/>
      <dgm:t>
        <a:bodyPr/>
        <a:lstStyle/>
        <a:p>
          <a:endParaRPr lang="en-IN"/>
        </a:p>
      </dgm:t>
    </dgm:pt>
    <dgm:pt modelId="{BD3276A0-9D14-4EA2-9975-8B1C5A801840}" type="sibTrans" cxnId="{0D9E19B7-4814-4FED-8FA0-5A6D5276D794}">
      <dgm:prSet/>
      <dgm:spPr/>
      <dgm:t>
        <a:bodyPr/>
        <a:lstStyle/>
        <a:p>
          <a:endParaRPr lang="en-IN"/>
        </a:p>
      </dgm:t>
    </dgm:pt>
    <dgm:pt modelId="{E09EE45F-8F01-4033-8737-AD617FBEA1B2}">
      <dgm:prSet phldrT="[Text]"/>
      <dgm:spPr/>
      <dgm:t>
        <a:bodyPr/>
        <a:lstStyle/>
        <a:p>
          <a:r>
            <a:rPr lang="en-IN" dirty="0">
              <a:solidFill>
                <a:schemeClr val="tx2">
                  <a:lumMod val="10000"/>
                </a:schemeClr>
              </a:solidFill>
              <a:latin typeface="Times New Roman" panose="02020603050405020304" pitchFamily="18" charset="0"/>
              <a:cs typeface="Times New Roman" panose="02020603050405020304" pitchFamily="18" charset="0"/>
            </a:rPr>
            <a:t>WEAKNESS</a:t>
          </a:r>
        </a:p>
      </dgm:t>
    </dgm:pt>
    <dgm:pt modelId="{D0F5C18F-5CE1-4106-B829-5400FB7A7A4A}" type="parTrans" cxnId="{2A49E6B0-8302-4AAE-8256-31C590D26D2E}">
      <dgm:prSet/>
      <dgm:spPr/>
      <dgm:t>
        <a:bodyPr/>
        <a:lstStyle/>
        <a:p>
          <a:endParaRPr lang="en-IN"/>
        </a:p>
      </dgm:t>
    </dgm:pt>
    <dgm:pt modelId="{C47461A8-3B45-4328-B3BE-F1D0F5101676}" type="sibTrans" cxnId="{2A49E6B0-8302-4AAE-8256-31C590D26D2E}">
      <dgm:prSet/>
      <dgm:spPr/>
      <dgm:t>
        <a:bodyPr/>
        <a:lstStyle/>
        <a:p>
          <a:endParaRPr lang="en-IN"/>
        </a:p>
      </dgm:t>
    </dgm:pt>
    <dgm:pt modelId="{417CA2F1-3A63-444A-93B4-9CB662A7B1CC}">
      <dgm:prSet phldrT="[Text]" custT="1"/>
      <dgm:spPr/>
      <dgm:t>
        <a:bodyPr/>
        <a:lstStyle/>
        <a:p>
          <a:pPr>
            <a:buFont typeface="Wingdings" panose="05000000000000000000" pitchFamily="2" charset="2"/>
            <a:buChar char="ü"/>
          </a:pPr>
          <a:r>
            <a:rPr lang="en-US" sz="1500" dirty="0">
              <a:solidFill>
                <a:srgbClr val="002060"/>
              </a:solidFill>
              <a:latin typeface="Times New Roman" panose="02020603050405020304" pitchFamily="18" charset="0"/>
              <a:cs typeface="Times New Roman" panose="02020603050405020304" pitchFamily="18" charset="0"/>
            </a:rPr>
            <a:t>Lack of infrastructure, especially power and water supply, were mentioned in two cases.
The problem is lack of planning efforts in centralized infrastructure.</a:t>
          </a:r>
          <a:endParaRPr lang="en-IN" sz="1500" dirty="0">
            <a:solidFill>
              <a:srgbClr val="002060"/>
            </a:solidFill>
            <a:latin typeface="Times New Roman" panose="02020603050405020304" pitchFamily="18" charset="0"/>
            <a:cs typeface="Times New Roman" panose="02020603050405020304" pitchFamily="18" charset="0"/>
          </a:endParaRPr>
        </a:p>
      </dgm:t>
    </dgm:pt>
    <dgm:pt modelId="{AAF8B3E9-667B-45D9-BD00-EE4D740823C7}" type="parTrans" cxnId="{5E941D6E-BC2B-408C-9484-CCA3F4694FFD}">
      <dgm:prSet/>
      <dgm:spPr/>
      <dgm:t>
        <a:bodyPr/>
        <a:lstStyle/>
        <a:p>
          <a:endParaRPr lang="en-IN"/>
        </a:p>
      </dgm:t>
    </dgm:pt>
    <dgm:pt modelId="{794A4E7C-7BF2-421A-8CEC-3C83B9784CB9}" type="sibTrans" cxnId="{5E941D6E-BC2B-408C-9484-CCA3F4694FFD}">
      <dgm:prSet/>
      <dgm:spPr/>
      <dgm:t>
        <a:bodyPr/>
        <a:lstStyle/>
        <a:p>
          <a:endParaRPr lang="en-IN"/>
        </a:p>
      </dgm:t>
    </dgm:pt>
    <dgm:pt modelId="{6900626A-DB35-4AB5-8E9D-689CA73D65D2}">
      <dgm:prSet phldrT="[Text]" custT="1"/>
      <dgm:spPr/>
      <dgm:t>
        <a:bodyPr/>
        <a:lstStyle/>
        <a:p>
          <a:pPr>
            <a:buFont typeface="Wingdings" panose="05000000000000000000" pitchFamily="2" charset="2"/>
            <a:buChar char="ü"/>
          </a:pPr>
          <a:r>
            <a:rPr lang="en-US" sz="1500" dirty="0">
              <a:solidFill>
                <a:srgbClr val="002060"/>
              </a:solidFill>
              <a:latin typeface="Times New Roman" panose="02020603050405020304" pitchFamily="18" charset="0"/>
              <a:cs typeface="Times New Roman" panose="02020603050405020304" pitchFamily="18" charset="0"/>
            </a:rPr>
            <a:t>At present </a:t>
          </a:r>
          <a:r>
            <a:rPr lang="en-US" sz="1500" dirty="0" err="1">
              <a:solidFill>
                <a:srgbClr val="002060"/>
              </a:solidFill>
              <a:latin typeface="Times New Roman" panose="02020603050405020304" pitchFamily="18" charset="0"/>
              <a:cs typeface="Times New Roman" panose="02020603050405020304" pitchFamily="18" charset="0"/>
            </a:rPr>
            <a:t>Auroville</a:t>
          </a:r>
          <a:r>
            <a:rPr lang="en-US" sz="1500" dirty="0">
              <a:solidFill>
                <a:srgbClr val="002060"/>
              </a:solidFill>
              <a:latin typeface="Times New Roman" panose="02020603050405020304" pitchFamily="18" charset="0"/>
              <a:cs typeface="Times New Roman" panose="02020603050405020304" pitchFamily="18" charset="0"/>
            </a:rPr>
            <a:t> is highly decentralized communities and units are scattered all over 2400 acres, so it is difficult to provide a centralized infrastructure.</a:t>
          </a:r>
          <a:endParaRPr lang="en-IN" sz="1500" dirty="0">
            <a:solidFill>
              <a:srgbClr val="002060"/>
            </a:solidFill>
            <a:latin typeface="Times New Roman" panose="02020603050405020304" pitchFamily="18" charset="0"/>
            <a:cs typeface="Times New Roman" panose="02020603050405020304" pitchFamily="18" charset="0"/>
          </a:endParaRPr>
        </a:p>
      </dgm:t>
    </dgm:pt>
    <dgm:pt modelId="{749EAE8F-4481-4445-B9D5-D0E8D2A0C042}" type="parTrans" cxnId="{0D0C5B49-6C16-4B97-AC16-2126DE89CF7C}">
      <dgm:prSet/>
      <dgm:spPr/>
      <dgm:t>
        <a:bodyPr/>
        <a:lstStyle/>
        <a:p>
          <a:endParaRPr lang="en-IN"/>
        </a:p>
      </dgm:t>
    </dgm:pt>
    <dgm:pt modelId="{33BAEAEE-2529-43CE-AC74-20D30273EC82}" type="sibTrans" cxnId="{0D0C5B49-6C16-4B97-AC16-2126DE89CF7C}">
      <dgm:prSet/>
      <dgm:spPr/>
      <dgm:t>
        <a:bodyPr/>
        <a:lstStyle/>
        <a:p>
          <a:endParaRPr lang="en-IN"/>
        </a:p>
      </dgm:t>
    </dgm:pt>
    <dgm:pt modelId="{5AF1747A-CAA5-4C64-B472-B41BC8FD1F3F}">
      <dgm:prSet phldrT="[Text]" custT="1"/>
      <dgm:spPr/>
      <dgm:t>
        <a:bodyPr/>
        <a:lstStyle/>
        <a:p>
          <a:r>
            <a:rPr lang="en-US" sz="1700" b="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Red Soil with good amount of iron oxide which makes a good building material</a:t>
          </a:r>
          <a:endParaRPr lang="en-IN" sz="1700" dirty="0">
            <a:solidFill>
              <a:srgbClr val="002060"/>
            </a:solidFill>
          </a:endParaRPr>
        </a:p>
      </dgm:t>
    </dgm:pt>
    <dgm:pt modelId="{01D6888D-964F-4ED4-B07D-AF86C6805471}" type="parTrans" cxnId="{C24F5291-B606-4D59-A1E8-9A5DDD160CDD}">
      <dgm:prSet/>
      <dgm:spPr/>
      <dgm:t>
        <a:bodyPr/>
        <a:lstStyle/>
        <a:p>
          <a:endParaRPr lang="en-IN"/>
        </a:p>
      </dgm:t>
    </dgm:pt>
    <dgm:pt modelId="{AFEF45D9-2827-4569-AC31-3BB931576931}" type="sibTrans" cxnId="{C24F5291-B606-4D59-A1E8-9A5DDD160CDD}">
      <dgm:prSet/>
      <dgm:spPr/>
      <dgm:t>
        <a:bodyPr/>
        <a:lstStyle/>
        <a:p>
          <a:endParaRPr lang="en-IN"/>
        </a:p>
      </dgm:t>
    </dgm:pt>
    <dgm:pt modelId="{72788DE4-1573-4BC6-A2B6-6FBC5511C18A}">
      <dgm:prSet phldrT="[Text]" custT="1"/>
      <dgm:spPr/>
      <dgm:t>
        <a:bodyPr/>
        <a:lstStyle/>
        <a:p>
          <a:r>
            <a:rPr lang="en-US" sz="1700" b="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Site is surrounded by green belt.</a:t>
          </a:r>
          <a:endParaRPr lang="en-IN" sz="1700" dirty="0">
            <a:solidFill>
              <a:srgbClr val="002060"/>
            </a:solidFill>
          </a:endParaRPr>
        </a:p>
      </dgm:t>
    </dgm:pt>
    <dgm:pt modelId="{0D6B26E5-903F-4640-90DC-1E83890EBC58}" type="parTrans" cxnId="{270B6B54-F3D1-4EA4-9A05-DECCEEA1C141}">
      <dgm:prSet/>
      <dgm:spPr/>
      <dgm:t>
        <a:bodyPr/>
        <a:lstStyle/>
        <a:p>
          <a:endParaRPr lang="en-IN"/>
        </a:p>
      </dgm:t>
    </dgm:pt>
    <dgm:pt modelId="{53642D89-A88C-4544-AE2D-783CE90A43B8}" type="sibTrans" cxnId="{270B6B54-F3D1-4EA4-9A05-DECCEEA1C141}">
      <dgm:prSet/>
      <dgm:spPr/>
      <dgm:t>
        <a:bodyPr/>
        <a:lstStyle/>
        <a:p>
          <a:endParaRPr lang="en-IN"/>
        </a:p>
      </dgm:t>
    </dgm:pt>
    <dgm:pt modelId="{284EDD47-68BB-485C-9AE4-10A41EAAAFB6}">
      <dgm:prSet phldrT="[Text]" custT="1"/>
      <dgm:spPr/>
      <dgm:t>
        <a:bodyPr/>
        <a:lstStyle/>
        <a:p>
          <a:pPr>
            <a:buFont typeface="Wingdings" panose="05000000000000000000" pitchFamily="2" charset="2"/>
            <a:buChar char="ü"/>
          </a:pPr>
          <a:r>
            <a:rPr lang="en-US" sz="1700" dirty="0">
              <a:solidFill>
                <a:srgbClr val="002060"/>
              </a:solidFill>
              <a:latin typeface="Times New Roman" panose="02020603050405020304" pitchFamily="18" charset="0"/>
              <a:cs typeface="Times New Roman" panose="02020603050405020304" pitchFamily="18" charset="0"/>
            </a:rPr>
            <a:t>To built and strengthen a shared economy.</a:t>
          </a:r>
          <a:endParaRPr lang="en-IN" sz="1700" dirty="0">
            <a:solidFill>
              <a:srgbClr val="002060"/>
            </a:solidFill>
            <a:latin typeface="Times New Roman" panose="02020603050405020304" pitchFamily="18" charset="0"/>
            <a:cs typeface="Times New Roman" panose="02020603050405020304" pitchFamily="18" charset="0"/>
          </a:endParaRPr>
        </a:p>
      </dgm:t>
    </dgm:pt>
    <dgm:pt modelId="{78BDE617-58A0-4D36-BED6-1E7E3E5DB35C}" type="parTrans" cxnId="{B0857D77-15B7-40AA-8BF4-57B942648FC9}">
      <dgm:prSet/>
      <dgm:spPr/>
      <dgm:t>
        <a:bodyPr/>
        <a:lstStyle/>
        <a:p>
          <a:endParaRPr lang="en-IN"/>
        </a:p>
      </dgm:t>
    </dgm:pt>
    <dgm:pt modelId="{A53F4AF1-6F65-4624-A4E7-94B5BDB83846}" type="sibTrans" cxnId="{B0857D77-15B7-40AA-8BF4-57B942648FC9}">
      <dgm:prSet/>
      <dgm:spPr/>
      <dgm:t>
        <a:bodyPr/>
        <a:lstStyle/>
        <a:p>
          <a:endParaRPr lang="en-IN"/>
        </a:p>
      </dgm:t>
    </dgm:pt>
    <dgm:pt modelId="{9912FFAF-EAEF-403D-9714-4FF74341387D}">
      <dgm:prSet phldrT="[Text]" custT="1"/>
      <dgm:spPr/>
      <dgm:t>
        <a:bodyPr/>
        <a:lstStyle/>
        <a:p>
          <a:pPr>
            <a:buFont typeface="Wingdings" panose="05000000000000000000" pitchFamily="2" charset="2"/>
            <a:buChar char="ü"/>
          </a:pPr>
          <a:r>
            <a:rPr lang="en-US" sz="1700" dirty="0">
              <a:solidFill>
                <a:srgbClr val="002060"/>
              </a:solidFill>
              <a:latin typeface="Times New Roman" panose="02020603050405020304" pitchFamily="18" charset="0"/>
              <a:cs typeface="Times New Roman" panose="02020603050405020304" pitchFamily="18" charset="0"/>
            </a:rPr>
            <a:t>To provide a healthy and sustainable environment for the development of people from </a:t>
          </a:r>
          <a:r>
            <a:rPr lang="en-US" sz="1700" dirty="0" err="1">
              <a:solidFill>
                <a:srgbClr val="002060"/>
              </a:solidFill>
              <a:latin typeface="Times New Roman" panose="02020603050405020304" pitchFamily="18" charset="0"/>
              <a:cs typeface="Times New Roman" panose="02020603050405020304" pitchFamily="18" charset="0"/>
            </a:rPr>
            <a:t>Auroville</a:t>
          </a:r>
          <a:r>
            <a:rPr lang="en-US" sz="1700" dirty="0">
              <a:solidFill>
                <a:srgbClr val="002060"/>
              </a:solidFill>
              <a:latin typeface="Times New Roman" panose="02020603050405020304" pitchFamily="18" charset="0"/>
              <a:cs typeface="Times New Roman" panose="02020603050405020304" pitchFamily="18" charset="0"/>
            </a:rPr>
            <a:t>, the bioregion, India and the World. </a:t>
          </a:r>
          <a:endParaRPr lang="en-IN" sz="1700" dirty="0">
            <a:solidFill>
              <a:srgbClr val="002060"/>
            </a:solidFill>
            <a:latin typeface="Times New Roman" panose="02020603050405020304" pitchFamily="18" charset="0"/>
            <a:cs typeface="Times New Roman" panose="02020603050405020304" pitchFamily="18" charset="0"/>
          </a:endParaRPr>
        </a:p>
      </dgm:t>
    </dgm:pt>
    <dgm:pt modelId="{6045F194-3686-4062-89D2-E499184AF6C8}" type="parTrans" cxnId="{E8ACD563-EAC8-4129-BC24-51CBB4C183F6}">
      <dgm:prSet/>
      <dgm:spPr/>
      <dgm:t>
        <a:bodyPr/>
        <a:lstStyle/>
        <a:p>
          <a:endParaRPr lang="en-IN"/>
        </a:p>
      </dgm:t>
    </dgm:pt>
    <dgm:pt modelId="{711C8675-F6A6-4DB7-A7F2-E682E96BB69A}" type="sibTrans" cxnId="{E8ACD563-EAC8-4129-BC24-51CBB4C183F6}">
      <dgm:prSet/>
      <dgm:spPr/>
      <dgm:t>
        <a:bodyPr/>
        <a:lstStyle/>
        <a:p>
          <a:endParaRPr lang="en-IN"/>
        </a:p>
      </dgm:t>
    </dgm:pt>
    <dgm:pt modelId="{56336771-76DB-41F9-9725-31307DD17C33}">
      <dgm:prSet phldrT="[Text]" custT="1"/>
      <dgm:spPr/>
      <dgm:t>
        <a:bodyPr/>
        <a:lstStyle/>
        <a:p>
          <a:pPr>
            <a:buFont typeface="Wingdings" panose="05000000000000000000" pitchFamily="2" charset="2"/>
            <a:buChar char="ü"/>
          </a:pPr>
          <a:r>
            <a:rPr lang="en-US" sz="1700" dirty="0">
              <a:solidFill>
                <a:srgbClr val="002060"/>
              </a:solidFill>
              <a:latin typeface="Times New Roman" panose="02020603050405020304" pitchFamily="18" charset="0"/>
              <a:cs typeface="Times New Roman" panose="02020603050405020304" pitchFamily="18" charset="0"/>
            </a:rPr>
            <a:t>To develop while maintaining harmony with nature a</a:t>
          </a:r>
          <a:endParaRPr lang="en-IN" sz="1700" dirty="0">
            <a:solidFill>
              <a:srgbClr val="002060"/>
            </a:solidFill>
            <a:latin typeface="Times New Roman" panose="02020603050405020304" pitchFamily="18" charset="0"/>
            <a:cs typeface="Times New Roman" panose="02020603050405020304" pitchFamily="18" charset="0"/>
          </a:endParaRPr>
        </a:p>
      </dgm:t>
    </dgm:pt>
    <dgm:pt modelId="{022B6452-5A88-4B78-8B5A-2B89CB5F2DCF}" type="parTrans" cxnId="{78CF9B7D-3D8B-4D99-B8BC-E3CCABD26A8C}">
      <dgm:prSet/>
      <dgm:spPr/>
      <dgm:t>
        <a:bodyPr/>
        <a:lstStyle/>
        <a:p>
          <a:endParaRPr lang="en-IN"/>
        </a:p>
      </dgm:t>
    </dgm:pt>
    <dgm:pt modelId="{D94F3194-F8A3-4F43-BCB5-BCC34D76AFD4}" type="sibTrans" cxnId="{78CF9B7D-3D8B-4D99-B8BC-E3CCABD26A8C}">
      <dgm:prSet/>
      <dgm:spPr/>
      <dgm:t>
        <a:bodyPr/>
        <a:lstStyle/>
        <a:p>
          <a:endParaRPr lang="en-IN"/>
        </a:p>
      </dgm:t>
    </dgm:pt>
    <dgm:pt modelId="{646E13BA-772F-413C-82BE-226ABFA1FF8B}" type="pres">
      <dgm:prSet presAssocID="{18D2893F-A250-4CC0-9773-9BDF466EFA48}" presName="linearFlow" presStyleCnt="0">
        <dgm:presLayoutVars>
          <dgm:dir/>
          <dgm:animLvl val="lvl"/>
          <dgm:resizeHandles val="exact"/>
        </dgm:presLayoutVars>
      </dgm:prSet>
      <dgm:spPr/>
    </dgm:pt>
    <dgm:pt modelId="{D4CB00E8-6825-47D9-9063-3FDBF98CAA01}" type="pres">
      <dgm:prSet presAssocID="{6C6CD09B-8B77-438E-AD60-200C9435633F}" presName="composite" presStyleCnt="0"/>
      <dgm:spPr/>
    </dgm:pt>
    <dgm:pt modelId="{5E5B43B9-3891-4F71-BA47-6CF6DFB749CB}" type="pres">
      <dgm:prSet presAssocID="{6C6CD09B-8B77-438E-AD60-200C9435633F}" presName="parentText" presStyleLbl="alignNode1" presStyleIdx="0" presStyleCnt="3">
        <dgm:presLayoutVars>
          <dgm:chMax val="1"/>
          <dgm:bulletEnabled val="1"/>
        </dgm:presLayoutVars>
      </dgm:prSet>
      <dgm:spPr/>
    </dgm:pt>
    <dgm:pt modelId="{A47C0063-4C78-4747-A0FD-3F8BAA0AAD0A}" type="pres">
      <dgm:prSet presAssocID="{6C6CD09B-8B77-438E-AD60-200C9435633F}" presName="descendantText" presStyleLbl="alignAcc1" presStyleIdx="0" presStyleCnt="3">
        <dgm:presLayoutVars>
          <dgm:bulletEnabled val="1"/>
        </dgm:presLayoutVars>
      </dgm:prSet>
      <dgm:spPr/>
    </dgm:pt>
    <dgm:pt modelId="{B22927A5-11B9-4D46-BAD6-581F0097C5FC}" type="pres">
      <dgm:prSet presAssocID="{88131E81-48E3-427C-8C57-CEEFC88BBF15}" presName="sp" presStyleCnt="0"/>
      <dgm:spPr/>
    </dgm:pt>
    <dgm:pt modelId="{768A1EA2-E4AF-48B4-A1FE-164C87A8C8B5}" type="pres">
      <dgm:prSet presAssocID="{80290886-0125-4876-A59A-D761C2DDBC44}" presName="composite" presStyleCnt="0"/>
      <dgm:spPr/>
    </dgm:pt>
    <dgm:pt modelId="{FF1FD786-9BC7-473F-8252-134BC3D3772E}" type="pres">
      <dgm:prSet presAssocID="{80290886-0125-4876-A59A-D761C2DDBC44}" presName="parentText" presStyleLbl="alignNode1" presStyleIdx="1" presStyleCnt="3">
        <dgm:presLayoutVars>
          <dgm:chMax val="1"/>
          <dgm:bulletEnabled val="1"/>
        </dgm:presLayoutVars>
      </dgm:prSet>
      <dgm:spPr/>
    </dgm:pt>
    <dgm:pt modelId="{7218DF19-4F3E-47A7-B131-800BD415A77D}" type="pres">
      <dgm:prSet presAssocID="{80290886-0125-4876-A59A-D761C2DDBC44}" presName="descendantText" presStyleLbl="alignAcc1" presStyleIdx="1" presStyleCnt="3">
        <dgm:presLayoutVars>
          <dgm:bulletEnabled val="1"/>
        </dgm:presLayoutVars>
      </dgm:prSet>
      <dgm:spPr/>
    </dgm:pt>
    <dgm:pt modelId="{59C92135-188C-46FA-A191-788E7266FCC5}" type="pres">
      <dgm:prSet presAssocID="{E41B8E20-7820-4181-90EC-13FB243FF658}" presName="sp" presStyleCnt="0"/>
      <dgm:spPr/>
    </dgm:pt>
    <dgm:pt modelId="{5ACE2A72-51C4-4DA3-B49C-3E2FE778DD07}" type="pres">
      <dgm:prSet presAssocID="{E09EE45F-8F01-4033-8737-AD617FBEA1B2}" presName="composite" presStyleCnt="0"/>
      <dgm:spPr/>
    </dgm:pt>
    <dgm:pt modelId="{E73CFB7A-3328-42DE-8190-EB0B0573CC8A}" type="pres">
      <dgm:prSet presAssocID="{E09EE45F-8F01-4033-8737-AD617FBEA1B2}" presName="parentText" presStyleLbl="alignNode1" presStyleIdx="2" presStyleCnt="3">
        <dgm:presLayoutVars>
          <dgm:chMax val="1"/>
          <dgm:bulletEnabled val="1"/>
        </dgm:presLayoutVars>
      </dgm:prSet>
      <dgm:spPr/>
    </dgm:pt>
    <dgm:pt modelId="{56161545-0BBB-4F1B-AF7A-7DF758910DE6}" type="pres">
      <dgm:prSet presAssocID="{E09EE45F-8F01-4033-8737-AD617FBEA1B2}" presName="descendantText" presStyleLbl="alignAcc1" presStyleIdx="2" presStyleCnt="3">
        <dgm:presLayoutVars>
          <dgm:bulletEnabled val="1"/>
        </dgm:presLayoutVars>
      </dgm:prSet>
      <dgm:spPr/>
    </dgm:pt>
  </dgm:ptLst>
  <dgm:cxnLst>
    <dgm:cxn modelId="{B2C51512-D829-45B6-B19E-85C4D3D3F7D4}" srcId="{18D2893F-A250-4CC0-9773-9BDF466EFA48}" destId="{80290886-0125-4876-A59A-D761C2DDBC44}" srcOrd="1" destOrd="0" parTransId="{2EBF5BC1-95E8-4C1D-B559-BCBB38EA7B85}" sibTransId="{E41B8E20-7820-4181-90EC-13FB243FF658}"/>
    <dgm:cxn modelId="{DDD9CF22-D004-4294-ABEF-1BD0A1D19768}" type="presOf" srcId="{9912FFAF-EAEF-403D-9714-4FF74341387D}" destId="{7218DF19-4F3E-47A7-B131-800BD415A77D}" srcOrd="0" destOrd="2" presId="urn:microsoft.com/office/officeart/2005/8/layout/chevron2"/>
    <dgm:cxn modelId="{F33BE35C-9303-435A-8F63-5EA2CB17F6C9}" type="presOf" srcId="{5AF1747A-CAA5-4C64-B472-B41BC8FD1F3F}" destId="{A47C0063-4C78-4747-A0FD-3F8BAA0AAD0A}" srcOrd="0" destOrd="1" presId="urn:microsoft.com/office/officeart/2005/8/layout/chevron2"/>
    <dgm:cxn modelId="{E8ACD563-EAC8-4129-BC24-51CBB4C183F6}" srcId="{80290886-0125-4876-A59A-D761C2DDBC44}" destId="{9912FFAF-EAEF-403D-9714-4FF74341387D}" srcOrd="2" destOrd="0" parTransId="{6045F194-3686-4062-89D2-E499184AF6C8}" sibTransId="{711C8675-F6A6-4DB7-A7F2-E682E96BB69A}"/>
    <dgm:cxn modelId="{07F4EF66-8C20-4633-AFFF-7BBD5C07610E}" type="presOf" srcId="{18D2893F-A250-4CC0-9773-9BDF466EFA48}" destId="{646E13BA-772F-413C-82BE-226ABFA1FF8B}" srcOrd="0" destOrd="0" presId="urn:microsoft.com/office/officeart/2005/8/layout/chevron2"/>
    <dgm:cxn modelId="{0D0C5B49-6C16-4B97-AC16-2126DE89CF7C}" srcId="{E09EE45F-8F01-4033-8737-AD617FBEA1B2}" destId="{6900626A-DB35-4AB5-8E9D-689CA73D65D2}" srcOrd="1" destOrd="0" parTransId="{749EAE8F-4481-4445-B9D5-D0E8D2A0C042}" sibTransId="{33BAEAEE-2529-43CE-AC74-20D30273EC82}"/>
    <dgm:cxn modelId="{04CA3F4B-33C0-4DA8-B6B6-2FCAA34074F0}" type="presOf" srcId="{3217A17E-A8C9-4526-B603-F12FAE64CA5D}" destId="{7218DF19-4F3E-47A7-B131-800BD415A77D}" srcOrd="0" destOrd="0" presId="urn:microsoft.com/office/officeart/2005/8/layout/chevron2"/>
    <dgm:cxn modelId="{5E941D6E-BC2B-408C-9484-CCA3F4694FFD}" srcId="{E09EE45F-8F01-4033-8737-AD617FBEA1B2}" destId="{417CA2F1-3A63-444A-93B4-9CB662A7B1CC}" srcOrd="0" destOrd="0" parTransId="{AAF8B3E9-667B-45D9-BD00-EE4D740823C7}" sibTransId="{794A4E7C-7BF2-421A-8CEC-3C83B9784CB9}"/>
    <dgm:cxn modelId="{270B6B54-F3D1-4EA4-9A05-DECCEEA1C141}" srcId="{6C6CD09B-8B77-438E-AD60-200C9435633F}" destId="{72788DE4-1573-4BC6-A2B6-6FBC5511C18A}" srcOrd="2" destOrd="0" parTransId="{0D6B26E5-903F-4640-90DC-1E83890EBC58}" sibTransId="{53642D89-A88C-4544-AE2D-783CE90A43B8}"/>
    <dgm:cxn modelId="{B0857D77-15B7-40AA-8BF4-57B942648FC9}" srcId="{80290886-0125-4876-A59A-D761C2DDBC44}" destId="{284EDD47-68BB-485C-9AE4-10A41EAAAFB6}" srcOrd="1" destOrd="0" parTransId="{78BDE617-58A0-4D36-BED6-1E7E3E5DB35C}" sibTransId="{A53F4AF1-6F65-4624-A4E7-94B5BDB83846}"/>
    <dgm:cxn modelId="{78CF9B7D-3D8B-4D99-B8BC-E3CCABD26A8C}" srcId="{80290886-0125-4876-A59A-D761C2DDBC44}" destId="{56336771-76DB-41F9-9725-31307DD17C33}" srcOrd="3" destOrd="0" parTransId="{022B6452-5A88-4B78-8B5A-2B89CB5F2DCF}" sibTransId="{D94F3194-F8A3-4F43-BCB5-BCC34D76AFD4}"/>
    <dgm:cxn modelId="{73667788-6D0E-46CB-BADB-FEB655B7F28D}" type="presOf" srcId="{284EDD47-68BB-485C-9AE4-10A41EAAAFB6}" destId="{7218DF19-4F3E-47A7-B131-800BD415A77D}" srcOrd="0" destOrd="1" presId="urn:microsoft.com/office/officeart/2005/8/layout/chevron2"/>
    <dgm:cxn modelId="{C24F5291-B606-4D59-A1E8-9A5DDD160CDD}" srcId="{6C6CD09B-8B77-438E-AD60-200C9435633F}" destId="{5AF1747A-CAA5-4C64-B472-B41BC8FD1F3F}" srcOrd="1" destOrd="0" parTransId="{01D6888D-964F-4ED4-B07D-AF86C6805471}" sibTransId="{AFEF45D9-2827-4569-AC31-3BB931576931}"/>
    <dgm:cxn modelId="{C94A4AA3-5C01-4990-B392-E30D2D4F64C3}" type="presOf" srcId="{80290886-0125-4876-A59A-D761C2DDBC44}" destId="{FF1FD786-9BC7-473F-8252-134BC3D3772E}" srcOrd="0" destOrd="0" presId="urn:microsoft.com/office/officeart/2005/8/layout/chevron2"/>
    <dgm:cxn modelId="{78522EA6-05B6-4105-85C4-AF392CE55B3E}" type="presOf" srcId="{72788DE4-1573-4BC6-A2B6-6FBC5511C18A}" destId="{A47C0063-4C78-4747-A0FD-3F8BAA0AAD0A}" srcOrd="0" destOrd="2" presId="urn:microsoft.com/office/officeart/2005/8/layout/chevron2"/>
    <dgm:cxn modelId="{F97902AB-3F9C-4B64-8393-F61D25CB93E1}" type="presOf" srcId="{6C6CD09B-8B77-438E-AD60-200C9435633F}" destId="{5E5B43B9-3891-4F71-BA47-6CF6DFB749CB}" srcOrd="0" destOrd="0" presId="urn:microsoft.com/office/officeart/2005/8/layout/chevron2"/>
    <dgm:cxn modelId="{449D72AF-2082-42D3-B352-BF50F4BBD942}" type="presOf" srcId="{417CA2F1-3A63-444A-93B4-9CB662A7B1CC}" destId="{56161545-0BBB-4F1B-AF7A-7DF758910DE6}" srcOrd="0" destOrd="0" presId="urn:microsoft.com/office/officeart/2005/8/layout/chevron2"/>
    <dgm:cxn modelId="{2A49E6B0-8302-4AAE-8256-31C590D26D2E}" srcId="{18D2893F-A250-4CC0-9773-9BDF466EFA48}" destId="{E09EE45F-8F01-4033-8737-AD617FBEA1B2}" srcOrd="2" destOrd="0" parTransId="{D0F5C18F-5CE1-4106-B829-5400FB7A7A4A}" sibTransId="{C47461A8-3B45-4328-B3BE-F1D0F5101676}"/>
    <dgm:cxn modelId="{0F4FC5B1-D417-4EFB-BA44-A15A80AE86E7}" type="presOf" srcId="{3E33D763-87F9-4111-8B5E-57B16F88D60F}" destId="{A47C0063-4C78-4747-A0FD-3F8BAA0AAD0A}" srcOrd="0" destOrd="0" presId="urn:microsoft.com/office/officeart/2005/8/layout/chevron2"/>
    <dgm:cxn modelId="{0D9E19B7-4814-4FED-8FA0-5A6D5276D794}" srcId="{80290886-0125-4876-A59A-D761C2DDBC44}" destId="{3217A17E-A8C9-4526-B603-F12FAE64CA5D}" srcOrd="0" destOrd="0" parTransId="{C85F0789-C0A6-484C-B784-DE37B2D79EEE}" sibTransId="{BD3276A0-9D14-4EA2-9975-8B1C5A801840}"/>
    <dgm:cxn modelId="{E49336BC-16B0-49DB-AE5F-EDB42E82F165}" srcId="{18D2893F-A250-4CC0-9773-9BDF466EFA48}" destId="{6C6CD09B-8B77-438E-AD60-200C9435633F}" srcOrd="0" destOrd="0" parTransId="{22C44CB2-E62E-48B7-9373-CE64C23C33FA}" sibTransId="{88131E81-48E3-427C-8C57-CEEFC88BBF15}"/>
    <dgm:cxn modelId="{6A7F47BE-7FD5-452F-B0C1-EFEB99B2C440}" type="presOf" srcId="{56336771-76DB-41F9-9725-31307DD17C33}" destId="{7218DF19-4F3E-47A7-B131-800BD415A77D}" srcOrd="0" destOrd="3" presId="urn:microsoft.com/office/officeart/2005/8/layout/chevron2"/>
    <dgm:cxn modelId="{DCC3AFCC-DE0C-49DA-89EB-3EFB0E9E084B}" srcId="{6C6CD09B-8B77-438E-AD60-200C9435633F}" destId="{3E33D763-87F9-4111-8B5E-57B16F88D60F}" srcOrd="0" destOrd="0" parTransId="{A79522F7-E422-41CF-9082-4CC3C9726B2F}" sibTransId="{6B4FBAAF-7B90-4A0C-8D76-0570394E0FE7}"/>
    <dgm:cxn modelId="{9F7C20E5-EE2D-4E36-86C3-E657AFEC46CA}" type="presOf" srcId="{6900626A-DB35-4AB5-8E9D-689CA73D65D2}" destId="{56161545-0BBB-4F1B-AF7A-7DF758910DE6}" srcOrd="0" destOrd="1" presId="urn:microsoft.com/office/officeart/2005/8/layout/chevron2"/>
    <dgm:cxn modelId="{69029FF7-D191-4AC9-98CD-B70EB2CDC341}" type="presOf" srcId="{E09EE45F-8F01-4033-8737-AD617FBEA1B2}" destId="{E73CFB7A-3328-42DE-8190-EB0B0573CC8A}" srcOrd="0" destOrd="0" presId="urn:microsoft.com/office/officeart/2005/8/layout/chevron2"/>
    <dgm:cxn modelId="{59417BDF-A892-462D-9A25-9A7738E1C24A}" type="presParOf" srcId="{646E13BA-772F-413C-82BE-226ABFA1FF8B}" destId="{D4CB00E8-6825-47D9-9063-3FDBF98CAA01}" srcOrd="0" destOrd="0" presId="urn:microsoft.com/office/officeart/2005/8/layout/chevron2"/>
    <dgm:cxn modelId="{2CCDA232-2468-4759-BF04-C8DEBDE1C194}" type="presParOf" srcId="{D4CB00E8-6825-47D9-9063-3FDBF98CAA01}" destId="{5E5B43B9-3891-4F71-BA47-6CF6DFB749CB}" srcOrd="0" destOrd="0" presId="urn:microsoft.com/office/officeart/2005/8/layout/chevron2"/>
    <dgm:cxn modelId="{D7287731-A128-4963-8FB0-05D7BE0966E3}" type="presParOf" srcId="{D4CB00E8-6825-47D9-9063-3FDBF98CAA01}" destId="{A47C0063-4C78-4747-A0FD-3F8BAA0AAD0A}" srcOrd="1" destOrd="0" presId="urn:microsoft.com/office/officeart/2005/8/layout/chevron2"/>
    <dgm:cxn modelId="{12DF1EF4-226E-449F-A4F9-8C686E20DF0C}" type="presParOf" srcId="{646E13BA-772F-413C-82BE-226ABFA1FF8B}" destId="{B22927A5-11B9-4D46-BAD6-581F0097C5FC}" srcOrd="1" destOrd="0" presId="urn:microsoft.com/office/officeart/2005/8/layout/chevron2"/>
    <dgm:cxn modelId="{7828AFD1-54B5-4ED0-A8A9-983920A8577C}" type="presParOf" srcId="{646E13BA-772F-413C-82BE-226ABFA1FF8B}" destId="{768A1EA2-E4AF-48B4-A1FE-164C87A8C8B5}" srcOrd="2" destOrd="0" presId="urn:microsoft.com/office/officeart/2005/8/layout/chevron2"/>
    <dgm:cxn modelId="{BFD1E0BD-82F2-4CE0-AECC-7CF47CDF98DB}" type="presParOf" srcId="{768A1EA2-E4AF-48B4-A1FE-164C87A8C8B5}" destId="{FF1FD786-9BC7-473F-8252-134BC3D3772E}" srcOrd="0" destOrd="0" presId="urn:microsoft.com/office/officeart/2005/8/layout/chevron2"/>
    <dgm:cxn modelId="{89AC7B69-EFE9-4614-B104-934526C7FE44}" type="presParOf" srcId="{768A1EA2-E4AF-48B4-A1FE-164C87A8C8B5}" destId="{7218DF19-4F3E-47A7-B131-800BD415A77D}" srcOrd="1" destOrd="0" presId="urn:microsoft.com/office/officeart/2005/8/layout/chevron2"/>
    <dgm:cxn modelId="{D9E3FBC3-60ED-4F94-B3E0-2E475843BF67}" type="presParOf" srcId="{646E13BA-772F-413C-82BE-226ABFA1FF8B}" destId="{59C92135-188C-46FA-A191-788E7266FCC5}" srcOrd="3" destOrd="0" presId="urn:microsoft.com/office/officeart/2005/8/layout/chevron2"/>
    <dgm:cxn modelId="{9DEE6C41-8689-4577-B552-BB2041B3A26C}" type="presParOf" srcId="{646E13BA-772F-413C-82BE-226ABFA1FF8B}" destId="{5ACE2A72-51C4-4DA3-B49C-3E2FE778DD07}" srcOrd="4" destOrd="0" presId="urn:microsoft.com/office/officeart/2005/8/layout/chevron2"/>
    <dgm:cxn modelId="{1E4055F8-199C-4448-88EC-12BD2A97E818}" type="presParOf" srcId="{5ACE2A72-51C4-4DA3-B49C-3E2FE778DD07}" destId="{E73CFB7A-3328-42DE-8190-EB0B0573CC8A}" srcOrd="0" destOrd="0" presId="urn:microsoft.com/office/officeart/2005/8/layout/chevron2"/>
    <dgm:cxn modelId="{A6A6F5F0-EE48-4A48-89A4-B45F76A6DC90}" type="presParOf" srcId="{5ACE2A72-51C4-4DA3-B49C-3E2FE778DD07}" destId="{56161545-0BBB-4F1B-AF7A-7DF758910DE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B43B9-3891-4F71-BA47-6CF6DFB749CB}">
      <dsp:nvSpPr>
        <dsp:cNvPr id="0" name=""/>
        <dsp:cNvSpPr/>
      </dsp:nvSpPr>
      <dsp:spPr>
        <a:xfrm rot="5400000">
          <a:off x="-289435" y="295165"/>
          <a:ext cx="1929572" cy="1350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2">
                  <a:lumMod val="10000"/>
                </a:schemeClr>
              </a:solidFill>
              <a:latin typeface="Times New Roman" panose="02020603050405020304" pitchFamily="18" charset="0"/>
              <a:cs typeface="Times New Roman" panose="02020603050405020304" pitchFamily="18" charset="0"/>
            </a:rPr>
            <a:t>STRENGTH</a:t>
          </a:r>
        </a:p>
      </dsp:txBody>
      <dsp:txXfrm rot="-5400000">
        <a:off x="1" y="681079"/>
        <a:ext cx="1350700" cy="578872"/>
      </dsp:txXfrm>
    </dsp:sp>
    <dsp:sp modelId="{A47C0063-4C78-4747-A0FD-3F8BAA0AAD0A}">
      <dsp:nvSpPr>
        <dsp:cNvPr id="0" name=""/>
        <dsp:cNvSpPr/>
      </dsp:nvSpPr>
      <dsp:spPr>
        <a:xfrm rot="5400000">
          <a:off x="4112239" y="-2755809"/>
          <a:ext cx="1254221" cy="67772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b="0" kern="120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The city planning of </a:t>
          </a:r>
          <a:r>
            <a:rPr lang="en-US" sz="1700" b="0" kern="1200" cap="none" spc="0" dirty="0" err="1">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Auroville</a:t>
          </a:r>
          <a:r>
            <a:rPr lang="en-US" sz="1700" b="0" kern="120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is based on</a:t>
          </a:r>
          <a:r>
            <a:rPr lang="en-IN" sz="1700" b="0" kern="120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principle of sustainability.</a:t>
          </a:r>
          <a:endParaRPr lang="en-IN" sz="1700" kern="1200" dirty="0">
            <a:solidFill>
              <a:srgbClr val="002060"/>
            </a:solidFill>
          </a:endParaRPr>
        </a:p>
        <a:p>
          <a:pPr marL="171450" lvl="1" indent="-171450" algn="l" defTabSz="755650">
            <a:lnSpc>
              <a:spcPct val="90000"/>
            </a:lnSpc>
            <a:spcBef>
              <a:spcPct val="0"/>
            </a:spcBef>
            <a:spcAft>
              <a:spcPct val="15000"/>
            </a:spcAft>
            <a:buChar char="•"/>
          </a:pPr>
          <a:r>
            <a:rPr lang="en-US" sz="1700" b="0" kern="120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Red Soil with good amount of iron oxide which makes a good building material</a:t>
          </a:r>
          <a:endParaRPr lang="en-IN" sz="1700" kern="1200" dirty="0">
            <a:solidFill>
              <a:srgbClr val="002060"/>
            </a:solidFill>
          </a:endParaRPr>
        </a:p>
        <a:p>
          <a:pPr marL="171450" lvl="1" indent="-171450" algn="l" defTabSz="755650">
            <a:lnSpc>
              <a:spcPct val="90000"/>
            </a:lnSpc>
            <a:spcBef>
              <a:spcPct val="0"/>
            </a:spcBef>
            <a:spcAft>
              <a:spcPct val="15000"/>
            </a:spcAft>
            <a:buChar char="•"/>
          </a:pPr>
          <a:r>
            <a:rPr lang="en-US" sz="1700" b="0" kern="1200" cap="none" spc="0" dirty="0">
              <a:ln w="0"/>
              <a:solidFill>
                <a:srgbClr val="00206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Site is surrounded by green belt.</a:t>
          </a:r>
          <a:endParaRPr lang="en-IN" sz="1700" kern="1200" dirty="0">
            <a:solidFill>
              <a:srgbClr val="002060"/>
            </a:solidFill>
          </a:endParaRPr>
        </a:p>
      </dsp:txBody>
      <dsp:txXfrm rot="-5400000">
        <a:off x="1350700" y="66956"/>
        <a:ext cx="6716073" cy="1131769"/>
      </dsp:txXfrm>
    </dsp:sp>
    <dsp:sp modelId="{FF1FD786-9BC7-473F-8252-134BC3D3772E}">
      <dsp:nvSpPr>
        <dsp:cNvPr id="0" name=""/>
        <dsp:cNvSpPr/>
      </dsp:nvSpPr>
      <dsp:spPr>
        <a:xfrm rot="5400000">
          <a:off x="-289435" y="2033983"/>
          <a:ext cx="1929572" cy="1350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schemeClr val="tx2">
                  <a:lumMod val="10000"/>
                </a:schemeClr>
              </a:solidFill>
              <a:latin typeface="Times New Roman" panose="02020603050405020304" pitchFamily="18" charset="0"/>
              <a:cs typeface="Times New Roman" panose="02020603050405020304" pitchFamily="18" charset="0"/>
            </a:rPr>
            <a:t>OPPORTUNITIES</a:t>
          </a:r>
        </a:p>
      </dsp:txBody>
      <dsp:txXfrm rot="-5400000">
        <a:off x="1" y="2419897"/>
        <a:ext cx="1350700" cy="578872"/>
      </dsp:txXfrm>
    </dsp:sp>
    <dsp:sp modelId="{7218DF19-4F3E-47A7-B131-800BD415A77D}">
      <dsp:nvSpPr>
        <dsp:cNvPr id="0" name=""/>
        <dsp:cNvSpPr/>
      </dsp:nvSpPr>
      <dsp:spPr>
        <a:xfrm rot="5400000">
          <a:off x="4112239" y="-1016991"/>
          <a:ext cx="1254221" cy="67772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srgbClr val="002060"/>
              </a:solidFill>
              <a:latin typeface="Times New Roman" panose="02020603050405020304" pitchFamily="18" charset="0"/>
              <a:cs typeface="Times New Roman" panose="02020603050405020304" pitchFamily="18" charset="0"/>
            </a:rPr>
            <a:t>To create abundance for the growth of </a:t>
          </a:r>
          <a:r>
            <a:rPr lang="en-US" sz="1700" kern="1200" dirty="0" err="1">
              <a:solidFill>
                <a:srgbClr val="002060"/>
              </a:solidFill>
              <a:latin typeface="Times New Roman" panose="02020603050405020304" pitchFamily="18" charset="0"/>
              <a:cs typeface="Times New Roman" panose="02020603050405020304" pitchFamily="18" charset="0"/>
            </a:rPr>
            <a:t>Auroville</a:t>
          </a:r>
          <a:r>
            <a:rPr lang="en-US" sz="1700" kern="1200" dirty="0">
              <a:solidFill>
                <a:srgbClr val="002060"/>
              </a:solidFill>
              <a:latin typeface="Times New Roman" panose="02020603050405020304" pitchFamily="18" charset="0"/>
              <a:cs typeface="Times New Roman" panose="02020603050405020304" pitchFamily="18" charset="0"/>
            </a:rPr>
            <a:t>.</a:t>
          </a:r>
          <a:endParaRPr lang="en-IN" sz="1700" kern="1200" dirty="0">
            <a:solidFill>
              <a:srgbClr val="002060"/>
            </a:solidFill>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srgbClr val="002060"/>
              </a:solidFill>
              <a:latin typeface="Times New Roman" panose="02020603050405020304" pitchFamily="18" charset="0"/>
              <a:cs typeface="Times New Roman" panose="02020603050405020304" pitchFamily="18" charset="0"/>
            </a:rPr>
            <a:t>To built and strengthen a shared economy.</a:t>
          </a:r>
          <a:endParaRPr lang="en-IN" sz="1700" kern="1200" dirty="0">
            <a:solidFill>
              <a:srgbClr val="002060"/>
            </a:solidFill>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srgbClr val="002060"/>
              </a:solidFill>
              <a:latin typeface="Times New Roman" panose="02020603050405020304" pitchFamily="18" charset="0"/>
              <a:cs typeface="Times New Roman" panose="02020603050405020304" pitchFamily="18" charset="0"/>
            </a:rPr>
            <a:t>To provide a healthy and sustainable environment for the development of people from </a:t>
          </a:r>
          <a:r>
            <a:rPr lang="en-US" sz="1700" kern="1200" dirty="0" err="1">
              <a:solidFill>
                <a:srgbClr val="002060"/>
              </a:solidFill>
              <a:latin typeface="Times New Roman" panose="02020603050405020304" pitchFamily="18" charset="0"/>
              <a:cs typeface="Times New Roman" panose="02020603050405020304" pitchFamily="18" charset="0"/>
            </a:rPr>
            <a:t>Auroville</a:t>
          </a:r>
          <a:r>
            <a:rPr lang="en-US" sz="1700" kern="1200" dirty="0">
              <a:solidFill>
                <a:srgbClr val="002060"/>
              </a:solidFill>
              <a:latin typeface="Times New Roman" panose="02020603050405020304" pitchFamily="18" charset="0"/>
              <a:cs typeface="Times New Roman" panose="02020603050405020304" pitchFamily="18" charset="0"/>
            </a:rPr>
            <a:t>, the bioregion, India and the World. </a:t>
          </a:r>
          <a:endParaRPr lang="en-IN" sz="1700" kern="1200" dirty="0">
            <a:solidFill>
              <a:srgbClr val="002060"/>
            </a:solidFill>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srgbClr val="002060"/>
              </a:solidFill>
              <a:latin typeface="Times New Roman" panose="02020603050405020304" pitchFamily="18" charset="0"/>
              <a:cs typeface="Times New Roman" panose="02020603050405020304" pitchFamily="18" charset="0"/>
            </a:rPr>
            <a:t>To develop while maintaining harmony with nature a</a:t>
          </a:r>
          <a:endParaRPr lang="en-IN" sz="1700" kern="1200" dirty="0">
            <a:solidFill>
              <a:srgbClr val="002060"/>
            </a:solidFill>
            <a:latin typeface="Times New Roman" panose="02020603050405020304" pitchFamily="18" charset="0"/>
            <a:cs typeface="Times New Roman" panose="02020603050405020304" pitchFamily="18" charset="0"/>
          </a:endParaRPr>
        </a:p>
      </dsp:txBody>
      <dsp:txXfrm rot="-5400000">
        <a:off x="1350700" y="1805774"/>
        <a:ext cx="6716073" cy="1131769"/>
      </dsp:txXfrm>
    </dsp:sp>
    <dsp:sp modelId="{E73CFB7A-3328-42DE-8190-EB0B0573CC8A}">
      <dsp:nvSpPr>
        <dsp:cNvPr id="0" name=""/>
        <dsp:cNvSpPr/>
      </dsp:nvSpPr>
      <dsp:spPr>
        <a:xfrm rot="5400000">
          <a:off x="-289435" y="3772801"/>
          <a:ext cx="1929572" cy="1350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solidFill>
                <a:schemeClr val="tx2">
                  <a:lumMod val="10000"/>
                </a:schemeClr>
              </a:solidFill>
              <a:latin typeface="Times New Roman" panose="02020603050405020304" pitchFamily="18" charset="0"/>
              <a:cs typeface="Times New Roman" panose="02020603050405020304" pitchFamily="18" charset="0"/>
            </a:rPr>
            <a:t>WEAKNESS</a:t>
          </a:r>
        </a:p>
      </dsp:txBody>
      <dsp:txXfrm rot="-5400000">
        <a:off x="1" y="4158715"/>
        <a:ext cx="1350700" cy="578872"/>
      </dsp:txXfrm>
    </dsp:sp>
    <dsp:sp modelId="{56161545-0BBB-4F1B-AF7A-7DF758910DE6}">
      <dsp:nvSpPr>
        <dsp:cNvPr id="0" name=""/>
        <dsp:cNvSpPr/>
      </dsp:nvSpPr>
      <dsp:spPr>
        <a:xfrm rot="5400000">
          <a:off x="4112239" y="721826"/>
          <a:ext cx="1254221" cy="67772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Font typeface="Wingdings" panose="05000000000000000000" pitchFamily="2" charset="2"/>
            <a:buChar char="ü"/>
          </a:pPr>
          <a:r>
            <a:rPr lang="en-US" sz="1500" kern="1200" dirty="0">
              <a:solidFill>
                <a:srgbClr val="002060"/>
              </a:solidFill>
              <a:latin typeface="Times New Roman" panose="02020603050405020304" pitchFamily="18" charset="0"/>
              <a:cs typeface="Times New Roman" panose="02020603050405020304" pitchFamily="18" charset="0"/>
            </a:rPr>
            <a:t>Lack of infrastructure, especially power and water supply, were mentioned in two cases.
The problem is lack of planning efforts in centralized infrastructure.</a:t>
          </a:r>
          <a:endParaRPr lang="en-IN" sz="1500" kern="1200" dirty="0">
            <a:solidFill>
              <a:srgbClr val="002060"/>
            </a:solidFill>
            <a:latin typeface="Times New Roman" panose="02020603050405020304" pitchFamily="18" charset="0"/>
            <a:cs typeface="Times New Roman" panose="02020603050405020304" pitchFamily="18" charset="0"/>
          </a:endParaRPr>
        </a:p>
        <a:p>
          <a:pPr marL="114300" lvl="1" indent="-114300" algn="l" defTabSz="666750">
            <a:lnSpc>
              <a:spcPct val="90000"/>
            </a:lnSpc>
            <a:spcBef>
              <a:spcPct val="0"/>
            </a:spcBef>
            <a:spcAft>
              <a:spcPct val="15000"/>
            </a:spcAft>
            <a:buFont typeface="Wingdings" panose="05000000000000000000" pitchFamily="2" charset="2"/>
            <a:buChar char="ü"/>
          </a:pPr>
          <a:r>
            <a:rPr lang="en-US" sz="1500" kern="1200" dirty="0">
              <a:solidFill>
                <a:srgbClr val="002060"/>
              </a:solidFill>
              <a:latin typeface="Times New Roman" panose="02020603050405020304" pitchFamily="18" charset="0"/>
              <a:cs typeface="Times New Roman" panose="02020603050405020304" pitchFamily="18" charset="0"/>
            </a:rPr>
            <a:t>At present </a:t>
          </a:r>
          <a:r>
            <a:rPr lang="en-US" sz="1500" kern="1200" dirty="0" err="1">
              <a:solidFill>
                <a:srgbClr val="002060"/>
              </a:solidFill>
              <a:latin typeface="Times New Roman" panose="02020603050405020304" pitchFamily="18" charset="0"/>
              <a:cs typeface="Times New Roman" panose="02020603050405020304" pitchFamily="18" charset="0"/>
            </a:rPr>
            <a:t>Auroville</a:t>
          </a:r>
          <a:r>
            <a:rPr lang="en-US" sz="1500" kern="1200" dirty="0">
              <a:solidFill>
                <a:srgbClr val="002060"/>
              </a:solidFill>
              <a:latin typeface="Times New Roman" panose="02020603050405020304" pitchFamily="18" charset="0"/>
              <a:cs typeface="Times New Roman" panose="02020603050405020304" pitchFamily="18" charset="0"/>
            </a:rPr>
            <a:t> is highly decentralized communities and units are scattered all over 2400 acres, so it is difficult to provide a centralized infrastructure.</a:t>
          </a:r>
          <a:endParaRPr lang="en-IN" sz="1500" kern="1200" dirty="0">
            <a:solidFill>
              <a:srgbClr val="002060"/>
            </a:solidFill>
            <a:latin typeface="Times New Roman" panose="02020603050405020304" pitchFamily="18" charset="0"/>
            <a:cs typeface="Times New Roman" panose="02020603050405020304" pitchFamily="18" charset="0"/>
          </a:endParaRPr>
        </a:p>
      </dsp:txBody>
      <dsp:txXfrm rot="-5400000">
        <a:off x="1350700" y="3544591"/>
        <a:ext cx="6716073" cy="113176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DD13-D152-716B-92B9-AB4B57EE70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1FF7097-54D0-3897-AEFA-E765604E8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E84EB10-FBB5-05FB-22C1-DD4EC35BC590}"/>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a:extLst>
              <a:ext uri="{FF2B5EF4-FFF2-40B4-BE49-F238E27FC236}">
                <a16:creationId xmlns:a16="http://schemas.microsoft.com/office/drawing/2014/main" id="{4A39F86F-D547-E6F7-72C6-262FCAC40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48193-B9D9-5CA9-0422-A62324CBF353}"/>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46299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8F8-02DE-615C-42E0-B62CCA2DD01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632E1C0-00C7-E75C-D2D2-EB3B56353E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C18847-49F0-BD19-2208-72BEDA5A8949}"/>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a:extLst>
              <a:ext uri="{FF2B5EF4-FFF2-40B4-BE49-F238E27FC236}">
                <a16:creationId xmlns:a16="http://schemas.microsoft.com/office/drawing/2014/main" id="{68B8B6FA-A978-16C7-7D36-0E266CF61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4381A-DB37-D471-D047-E62164D036F8}"/>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538373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23F772-0817-6184-A28B-030A41C67D4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AB6BF1-A0FD-559C-5924-AF9A9F1E23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AFA238-140C-7FCF-8933-2E500117CBCF}"/>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a:extLst>
              <a:ext uri="{FF2B5EF4-FFF2-40B4-BE49-F238E27FC236}">
                <a16:creationId xmlns:a16="http://schemas.microsoft.com/office/drawing/2014/main" id="{294AB16F-47AE-824A-3546-AB84B999EC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47E50-9EB0-64C9-7F0B-FAD8ECD41BEE}"/>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4359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589071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895242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629752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3910813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DAF80-A65D-F742-9524-A36CF4AAB179}" type="datetimeFigureOut">
              <a:rPr lang="en-US" smtClean="0"/>
              <a:t>7/28/2022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759613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80-A65D-F742-9524-A36CF4AAB179}"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41541319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DAF80-A65D-F742-9524-A36CF4AAB179}" type="datetimeFigureOut">
              <a:rPr lang="en-US" smtClean="0"/>
              <a:t>7/28/2022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127648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95216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9DF8-743A-EDB0-0071-B4FF881E46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611F460-CA98-C1CB-13F0-58C93855823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DAB064-DD4A-F48C-D529-98F98279BAD3}"/>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a:extLst>
              <a:ext uri="{FF2B5EF4-FFF2-40B4-BE49-F238E27FC236}">
                <a16:creationId xmlns:a16="http://schemas.microsoft.com/office/drawing/2014/main" id="{C10EB96A-B630-C573-4626-5119966BF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4340D-FC0E-5F61-7B70-DDB003C09C6A}"/>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42668050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885430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45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18947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397952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07831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6682394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651664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2430142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8679958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31602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B1A75-1B4C-D9AD-3816-7AF5B618273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497816F-773B-796C-6A8D-8AC1F64DE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B118E5A-ACD3-66FD-5436-3C5FD2CEE648}"/>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a:extLst>
              <a:ext uri="{FF2B5EF4-FFF2-40B4-BE49-F238E27FC236}">
                <a16:creationId xmlns:a16="http://schemas.microsoft.com/office/drawing/2014/main" id="{0E0CB0B3-C0BB-40AF-DC85-AEB5389D1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D6CAF1-8956-2AF0-503B-EF145CA93B39}"/>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729260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34041650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107951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DAF80-A65D-F742-9524-A36CF4AAB179}" type="datetimeFigureOut">
              <a:rPr lang="en-US" smtClean="0"/>
              <a:t>7/28/2022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685325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DAF80-A65D-F742-9524-A36CF4AAB179}"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415368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DAF80-A65D-F742-9524-A36CF4AAB179}" type="datetimeFigureOut">
              <a:rPr lang="en-US" smtClean="0"/>
              <a:t>7/28/2022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39619199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39377657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3282331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4180019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745159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A2ADFEC-6AD2-0C41-8C57-BD0B5B0C79AE}"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63585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976D-D798-2D6D-9D29-E653A5FD020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A32EECE-E0C8-BB0E-B00D-20CB8FAA905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F24A444-E726-4C97-A8A4-1DE1CF86E87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E67CE03-62CB-A704-901C-8A90D598CD04}"/>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a:extLst>
              <a:ext uri="{FF2B5EF4-FFF2-40B4-BE49-F238E27FC236}">
                <a16:creationId xmlns:a16="http://schemas.microsoft.com/office/drawing/2014/main" id="{5C60AD1C-B94F-B9E4-57FB-1CDED142D6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52741-727A-7C2E-68F1-4D979B6292CA}"/>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2248310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7CDAF80-A65D-F742-9524-A36CF4AAB179}" type="datetimeFigureOut">
              <a:rPr lang="en-US" smtClean="0"/>
              <a:t>7/28/2022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2146256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DAF80-A65D-F742-9524-A36CF4AAB179}"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8877544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DAF80-A65D-F742-9524-A36CF4AAB179}"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1031278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423356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7CDAF80-A65D-F742-9524-A36CF4AAB179}" type="datetimeFigureOut">
              <a:rPr lang="en-US" smtClean="0"/>
              <a:t>7/28/2022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80750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CF2F8-E0BF-8D53-EA08-621B7E09E24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341707-89E3-1D20-E9AD-CBF685FA5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C96EC2-0FBE-016F-E5C9-289768E2FE3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5CBCD13-ADB4-96FB-A450-3B96B4504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A947A9B-D841-87FC-3D6C-B1E6E7D7FD0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8DFFD7E-BCE2-585F-4E35-9F0C509E73AE}"/>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8" name="Footer Placeholder 7">
            <a:extLst>
              <a:ext uri="{FF2B5EF4-FFF2-40B4-BE49-F238E27FC236}">
                <a16:creationId xmlns:a16="http://schemas.microsoft.com/office/drawing/2014/main" id="{DDFECD2F-B0D4-0309-AF78-7B93C6FD74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73C28-0AB1-E03C-8492-C8AD16083D22}"/>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40846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E308-B815-ADF5-0B8B-DA3E914CB2A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4EA36F-1250-151D-D0EB-F09A04D3C83E}"/>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4" name="Footer Placeholder 3">
            <a:extLst>
              <a:ext uri="{FF2B5EF4-FFF2-40B4-BE49-F238E27FC236}">
                <a16:creationId xmlns:a16="http://schemas.microsoft.com/office/drawing/2014/main" id="{020A883B-3B9D-01EF-EB14-05EB755BFA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AA52C0-4133-FF7A-A550-84D198911EBD}"/>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1630090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3625FB-DCF2-8A4E-B8D7-2A1F37DDB67C}"/>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3" name="Footer Placeholder 2">
            <a:extLst>
              <a:ext uri="{FF2B5EF4-FFF2-40B4-BE49-F238E27FC236}">
                <a16:creationId xmlns:a16="http://schemas.microsoft.com/office/drawing/2014/main" id="{D520B3C1-FDB0-8604-D5EC-55D035D751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8D4E88-BB3D-A5B4-001F-1FA21B0A7388}"/>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20278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7F43-077B-22DF-A77E-E3A3744330A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16FBD9C-44B1-9F23-212F-F1AC18048D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C532080-0F09-1D2C-0061-11FFB40352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12A6F5-1CCD-5353-BC00-F6F5E0DB4A7A}"/>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a:extLst>
              <a:ext uri="{FF2B5EF4-FFF2-40B4-BE49-F238E27FC236}">
                <a16:creationId xmlns:a16="http://schemas.microsoft.com/office/drawing/2014/main" id="{B9F0CB02-47BD-24DE-F983-038699582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0A1E0C-45ED-D704-6364-6C9B2922074D}"/>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930033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E963-F09B-BFFA-B630-5597FFDFD2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70FA3E4-987B-93A4-7680-3D4ED7995C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76D516-7A13-89BB-C81D-489D08C1C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90450F-D030-7D9D-5CD6-E340DF31A678}"/>
              </a:ext>
            </a:extLst>
          </p:cNvPr>
          <p:cNvSpPr>
            <a:spLocks noGrp="1"/>
          </p:cNvSpPr>
          <p:nvPr>
            <p:ph type="dt" sz="half" idx="10"/>
          </p:nvPr>
        </p:nvSpPr>
        <p:spPr/>
        <p:txBody>
          <a:bodyPr/>
          <a:lstStyle/>
          <a:p>
            <a:fld id="{97CDAF80-A65D-F742-9524-A36CF4AAB179}" type="datetimeFigureOut">
              <a:rPr lang="en-US" smtClean="0"/>
              <a:t>7/28/2022</a:t>
            </a:fld>
            <a:endParaRPr lang="en-US"/>
          </a:p>
        </p:txBody>
      </p:sp>
      <p:sp>
        <p:nvSpPr>
          <p:cNvPr id="6" name="Footer Placeholder 5">
            <a:extLst>
              <a:ext uri="{FF2B5EF4-FFF2-40B4-BE49-F238E27FC236}">
                <a16:creationId xmlns:a16="http://schemas.microsoft.com/office/drawing/2014/main" id="{2605C792-26CC-7C2D-6272-4E3EDC2E5A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1AA64-180F-264F-CDC7-89EA46888399}"/>
              </a:ext>
            </a:extLst>
          </p:cNvPr>
          <p:cNvSpPr>
            <a:spLocks noGrp="1"/>
          </p:cNvSpPr>
          <p:nvPr>
            <p:ph type="sldNum" sz="quarter" idx="12"/>
          </p:nvPr>
        </p:nvSpPr>
        <p:spPr/>
        <p:txBody>
          <a:bodyPr/>
          <a:lstStyle/>
          <a:p>
            <a:fld id="{FA2ADFEC-6AD2-0C41-8C57-BD0B5B0C79AE}" type="slidenum">
              <a:rPr lang="en-US" smtClean="0"/>
              <a:t>‹#›</a:t>
            </a:fld>
            <a:endParaRPr lang="en-US"/>
          </a:p>
        </p:txBody>
      </p:sp>
    </p:spTree>
    <p:extLst>
      <p:ext uri="{BB962C8B-B14F-4D97-AF65-F5344CB8AC3E}">
        <p14:creationId xmlns:p14="http://schemas.microsoft.com/office/powerpoint/2010/main" val="88181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1.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9EECC4-966D-B2F6-E83E-A51194D5D8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57322F-A0EC-7C04-496D-2EC31BEA57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264B61-2301-4218-C454-9D5C41C6EA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DAF80-A65D-F742-9524-A36CF4AAB179}" type="datetimeFigureOut">
              <a:rPr lang="en-US" smtClean="0"/>
              <a:t>7/28/2022</a:t>
            </a:fld>
            <a:endParaRPr lang="en-US"/>
          </a:p>
        </p:txBody>
      </p:sp>
      <p:sp>
        <p:nvSpPr>
          <p:cNvPr id="5" name="Footer Placeholder 4">
            <a:extLst>
              <a:ext uri="{FF2B5EF4-FFF2-40B4-BE49-F238E27FC236}">
                <a16:creationId xmlns:a16="http://schemas.microsoft.com/office/drawing/2014/main" id="{133272EB-47D1-2745-4153-60DA204499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269407-A1D4-24D4-4BCA-40601436B1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ADFEC-6AD2-0C41-8C57-BD0B5B0C79AE}" type="slidenum">
              <a:rPr lang="en-US" smtClean="0"/>
              <a:t>‹#›</a:t>
            </a:fld>
            <a:endParaRPr lang="en-US"/>
          </a:p>
        </p:txBody>
      </p:sp>
    </p:spTree>
    <p:extLst>
      <p:ext uri="{BB962C8B-B14F-4D97-AF65-F5344CB8AC3E}">
        <p14:creationId xmlns:p14="http://schemas.microsoft.com/office/powerpoint/2010/main" val="1725132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CDAF80-A65D-F742-9524-A36CF4AAB179}" type="datetimeFigureOut">
              <a:rPr lang="en-US" smtClean="0"/>
              <a:t>7/28/2022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2ADFEC-6AD2-0C41-8C57-BD0B5B0C79AE}" type="slidenum">
              <a:rPr lang="en-US" smtClean="0"/>
              <a:t>‹#›</a:t>
            </a:fld>
            <a:endParaRPr lang="en-US"/>
          </a:p>
        </p:txBody>
      </p:sp>
    </p:spTree>
    <p:extLst>
      <p:ext uri="{BB962C8B-B14F-4D97-AF65-F5344CB8AC3E}">
        <p14:creationId xmlns:p14="http://schemas.microsoft.com/office/powerpoint/2010/main" val="545183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CDAF80-A65D-F742-9524-A36CF4AAB179}" type="datetimeFigureOut">
              <a:rPr lang="en-US" smtClean="0"/>
              <a:t>7/28/2022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2ADFEC-6AD2-0C41-8C57-BD0B5B0C79AE}" type="slidenum">
              <a:rPr lang="en-US" smtClean="0"/>
              <a:t>‹#›</a:t>
            </a:fld>
            <a:endParaRPr lang="en-US"/>
          </a:p>
        </p:txBody>
      </p:sp>
    </p:spTree>
    <p:extLst>
      <p:ext uri="{BB962C8B-B14F-4D97-AF65-F5344CB8AC3E}">
        <p14:creationId xmlns:p14="http://schemas.microsoft.com/office/powerpoint/2010/main" val="1737023775"/>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www.auroville.org/contents/409" TargetMode="External"/><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en.wikipedia.org/wiki/Government_of_India" TargetMode="External"/><Relationship Id="rId1" Type="http://schemas.openxmlformats.org/officeDocument/2006/relationships/slideLayout" Target="../slideLayouts/slideLayout33.xml"/><Relationship Id="rId5" Type="http://schemas.openxmlformats.org/officeDocument/2006/relationships/image" Target="../media/image28.jpe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n.wikipedia.org/w/index.php?title=JCBs&amp;action=edit&amp;redlink=1" TargetMode="External"/><Relationship Id="rId1" Type="http://schemas.openxmlformats.org/officeDocument/2006/relationships/slideLayout" Target="../slideLayouts/slideLayout33.xml"/><Relationship Id="rId5" Type="http://schemas.openxmlformats.org/officeDocument/2006/relationships/image" Target="../media/image31.jpe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1.xml"/><Relationship Id="rId7" Type="http://schemas.openxmlformats.org/officeDocument/2006/relationships/image" Target="../media/image32.png"/><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5.jpeg"/><Relationship Id="rId4" Type="http://schemas.openxmlformats.org/officeDocument/2006/relationships/diagramQuickStyle" Target="../diagrams/quickStyle1.xml"/><Relationship Id="rId9"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6A57922-C025-C1CA-3381-36B533B08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235" y="1425388"/>
            <a:ext cx="8695765" cy="5432612"/>
          </a:xfrm>
          <a:prstGeom prst="rect">
            <a:avLst/>
          </a:prstGeom>
        </p:spPr>
      </p:pic>
      <p:sp>
        <p:nvSpPr>
          <p:cNvPr id="6" name="Rectangle: Bevelled 5">
            <a:extLst>
              <a:ext uri="{FF2B5EF4-FFF2-40B4-BE49-F238E27FC236}">
                <a16:creationId xmlns:a16="http://schemas.microsoft.com/office/drawing/2014/main" id="{4C4CCC02-615A-793F-AF0D-B9610D0D0D84}"/>
              </a:ext>
            </a:extLst>
          </p:cNvPr>
          <p:cNvSpPr/>
          <p:nvPr/>
        </p:nvSpPr>
        <p:spPr>
          <a:xfrm>
            <a:off x="0" y="0"/>
            <a:ext cx="12317506" cy="1425388"/>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t>Introduction about </a:t>
            </a:r>
            <a:r>
              <a:rPr lang="en-GB" sz="3200" b="1" dirty="0" err="1"/>
              <a:t>Auroville</a:t>
            </a:r>
            <a:r>
              <a:rPr lang="en-GB" sz="3200" b="1" dirty="0"/>
              <a:t> </a:t>
            </a:r>
            <a:endParaRPr lang="en-US" sz="3200" b="1" dirty="0"/>
          </a:p>
        </p:txBody>
      </p:sp>
      <p:sp>
        <p:nvSpPr>
          <p:cNvPr id="7" name="Rectangle: Rounded Corners 6">
            <a:extLst>
              <a:ext uri="{FF2B5EF4-FFF2-40B4-BE49-F238E27FC236}">
                <a16:creationId xmlns:a16="http://schemas.microsoft.com/office/drawing/2014/main" id="{C6AAAC39-EFD4-2108-8657-33953A67F196}"/>
              </a:ext>
            </a:extLst>
          </p:cNvPr>
          <p:cNvSpPr/>
          <p:nvPr/>
        </p:nvSpPr>
        <p:spPr>
          <a:xfrm>
            <a:off x="0" y="1425388"/>
            <a:ext cx="3496235" cy="54326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4">
                    <a:lumMod val="60000"/>
                    <a:lumOff val="40000"/>
                  </a:schemeClr>
                </a:solidFill>
              </a:rPr>
              <a:t>•By: </a:t>
            </a:r>
            <a:r>
              <a:rPr lang="en-GB" sz="2400" b="1" dirty="0" err="1">
                <a:solidFill>
                  <a:schemeClr val="accent4">
                    <a:lumMod val="60000"/>
                    <a:lumOff val="40000"/>
                  </a:schemeClr>
                </a:solidFill>
              </a:rPr>
              <a:t>Ashutosh</a:t>
            </a:r>
            <a:r>
              <a:rPr lang="en-GB" sz="2400" b="1" dirty="0">
                <a:solidFill>
                  <a:schemeClr val="accent4">
                    <a:lumMod val="60000"/>
                    <a:lumOff val="40000"/>
                  </a:schemeClr>
                </a:solidFill>
              </a:rPr>
              <a:t> </a:t>
            </a:r>
            <a:r>
              <a:rPr lang="en-GB" sz="2400" b="1" dirty="0" err="1">
                <a:solidFill>
                  <a:schemeClr val="accent4">
                    <a:lumMod val="60000"/>
                    <a:lumOff val="40000"/>
                  </a:schemeClr>
                </a:solidFill>
              </a:rPr>
              <a:t>Shrotriya</a:t>
            </a:r>
            <a:endParaRPr lang="en-GB" sz="2400" b="1" dirty="0">
              <a:solidFill>
                <a:schemeClr val="accent4">
                  <a:lumMod val="60000"/>
                  <a:lumOff val="40000"/>
                </a:schemeClr>
              </a:solidFill>
            </a:endParaRPr>
          </a:p>
          <a:p>
            <a:pPr algn="ctr"/>
            <a:r>
              <a:rPr lang="en-GB" sz="2400" b="1" dirty="0">
                <a:solidFill>
                  <a:schemeClr val="accent4">
                    <a:lumMod val="60000"/>
                    <a:lumOff val="40000"/>
                  </a:schemeClr>
                </a:solidFill>
              </a:rPr>
              <a:t>•</a:t>
            </a:r>
            <a:r>
              <a:rPr lang="en-GB" sz="2400" b="1" dirty="0" err="1">
                <a:solidFill>
                  <a:schemeClr val="accent4">
                    <a:lumMod val="60000"/>
                    <a:lumOff val="40000"/>
                  </a:schemeClr>
                </a:solidFill>
              </a:rPr>
              <a:t>Enrollment</a:t>
            </a:r>
            <a:r>
              <a:rPr lang="en-GB" sz="2400" b="1" dirty="0">
                <a:solidFill>
                  <a:schemeClr val="accent4">
                    <a:lumMod val="60000"/>
                    <a:lumOff val="40000"/>
                  </a:schemeClr>
                </a:solidFill>
              </a:rPr>
              <a:t> No.: 07819011721</a:t>
            </a:r>
          </a:p>
          <a:p>
            <a:pPr algn="ctr"/>
            <a:r>
              <a:rPr lang="en-GB" sz="2400" b="1" dirty="0">
                <a:solidFill>
                  <a:schemeClr val="accent4">
                    <a:lumMod val="60000"/>
                    <a:lumOff val="40000"/>
                  </a:schemeClr>
                </a:solidFill>
              </a:rPr>
              <a:t>•</a:t>
            </a:r>
            <a:r>
              <a:rPr lang="en-GB" sz="2400" b="1" dirty="0" err="1">
                <a:solidFill>
                  <a:schemeClr val="accent4">
                    <a:lumMod val="60000"/>
                    <a:lumOff val="40000"/>
                  </a:schemeClr>
                </a:solidFill>
              </a:rPr>
              <a:t>Batch:IIOT</a:t>
            </a:r>
            <a:r>
              <a:rPr lang="en-GB" sz="2400" b="1" dirty="0">
                <a:solidFill>
                  <a:schemeClr val="accent4">
                    <a:lumMod val="60000"/>
                    <a:lumOff val="40000"/>
                  </a:schemeClr>
                </a:solidFill>
              </a:rPr>
              <a:t> B2</a:t>
            </a:r>
          </a:p>
          <a:p>
            <a:pPr algn="ctr"/>
            <a:r>
              <a:rPr lang="en-GB" sz="2400" b="1" dirty="0">
                <a:solidFill>
                  <a:schemeClr val="accent4">
                    <a:lumMod val="60000"/>
                    <a:lumOff val="40000"/>
                  </a:schemeClr>
                </a:solidFill>
              </a:rPr>
              <a:t>•Sub: EVS Presentation</a:t>
            </a:r>
          </a:p>
          <a:p>
            <a:pPr algn="ctr"/>
            <a:r>
              <a:rPr lang="en-GB" sz="2400" b="1" dirty="0">
                <a:solidFill>
                  <a:schemeClr val="accent4">
                    <a:lumMod val="60000"/>
                    <a:lumOff val="40000"/>
                  </a:schemeClr>
                </a:solidFill>
              </a:rPr>
              <a:t>Submitted to : Ms Aditi Singh </a:t>
            </a:r>
          </a:p>
          <a:p>
            <a:pPr algn="ctr"/>
            <a:endParaRPr lang="en-US" sz="2400" b="1" dirty="0">
              <a:solidFill>
                <a:schemeClr val="accent4">
                  <a:lumMod val="60000"/>
                  <a:lumOff val="40000"/>
                </a:schemeClr>
              </a:solidFill>
            </a:endParaRPr>
          </a:p>
        </p:txBody>
      </p:sp>
    </p:spTree>
    <p:extLst>
      <p:ext uri="{BB962C8B-B14F-4D97-AF65-F5344CB8AC3E}">
        <p14:creationId xmlns:p14="http://schemas.microsoft.com/office/powerpoint/2010/main" val="2393180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E94EE9-E5F9-F9AE-AA72-0B214D7DA6F2}"/>
              </a:ext>
            </a:extLst>
          </p:cNvPr>
          <p:cNvSpPr>
            <a:spLocks noGrp="1"/>
          </p:cNvSpPr>
          <p:nvPr>
            <p:ph type="title"/>
          </p:nvPr>
        </p:nvSpPr>
        <p:spPr>
          <a:xfrm>
            <a:off x="677334" y="461914"/>
            <a:ext cx="8909726" cy="1234912"/>
          </a:xfrm>
        </p:spPr>
        <p:txBody>
          <a:bodyPr>
            <a:normAutofit/>
          </a:bodyPr>
          <a:lstStyle/>
          <a:p>
            <a:r>
              <a:rPr lang="en-US" sz="2700" b="1" i="0" dirty="0">
                <a:solidFill>
                  <a:srgbClr val="484848"/>
                </a:solidFill>
                <a:effectLst/>
              </a:rPr>
              <a:t>1.The purpose of </a:t>
            </a:r>
            <a:r>
              <a:rPr lang="en-US" sz="2700" b="1" i="0" dirty="0" err="1">
                <a:solidFill>
                  <a:srgbClr val="484848"/>
                </a:solidFill>
                <a:effectLst/>
              </a:rPr>
              <a:t>Auroville</a:t>
            </a:r>
            <a:r>
              <a:rPr lang="en-US" sz="2700" b="1" i="0" dirty="0">
                <a:solidFill>
                  <a:srgbClr val="484848"/>
                </a:solidFill>
                <a:effectLst/>
              </a:rPr>
              <a:t> is to realize human unity.</a:t>
            </a:r>
            <a:br>
              <a:rPr lang="en-US" sz="2400" b="1" i="0" dirty="0">
                <a:solidFill>
                  <a:srgbClr val="484848"/>
                </a:solidFill>
                <a:effectLst/>
                <a:latin typeface="Roboto" panose="02000000000000000000" pitchFamily="2" charset="0"/>
              </a:rPr>
            </a:br>
            <a:endParaRPr lang="en-IN" sz="2400" dirty="0"/>
          </a:p>
        </p:txBody>
      </p:sp>
      <p:pic>
        <p:nvPicPr>
          <p:cNvPr id="11" name="Picture Placeholder 10">
            <a:extLst>
              <a:ext uri="{FF2B5EF4-FFF2-40B4-BE49-F238E27FC236}">
                <a16:creationId xmlns:a16="http://schemas.microsoft.com/office/drawing/2014/main" id="{D032716C-9DEC-9968-E56A-1AD73E51B8AF}"/>
              </a:ext>
            </a:extLst>
          </p:cNvPr>
          <p:cNvPicPr>
            <a:picLocks noGrp="1" noChangeAspect="1"/>
          </p:cNvPicPr>
          <p:nvPr>
            <p:ph idx="1"/>
          </p:nvPr>
        </p:nvPicPr>
        <p:blipFill>
          <a:blip r:embed="rId2"/>
          <a:stretch>
            <a:fillRect/>
          </a:stretch>
        </p:blipFill>
        <p:spPr>
          <a:xfrm>
            <a:off x="5939263" y="1696826"/>
            <a:ext cx="5229481" cy="3116835"/>
          </a:xfrm>
          <a:prstGeom prst="rect">
            <a:avLst/>
          </a:prstGeom>
        </p:spPr>
      </p:pic>
      <p:sp>
        <p:nvSpPr>
          <p:cNvPr id="12" name="Text Placeholder 11">
            <a:extLst>
              <a:ext uri="{FF2B5EF4-FFF2-40B4-BE49-F238E27FC236}">
                <a16:creationId xmlns:a16="http://schemas.microsoft.com/office/drawing/2014/main" id="{8C0FA2EE-6CF8-72D8-18F7-77A62692F177}"/>
              </a:ext>
            </a:extLst>
          </p:cNvPr>
          <p:cNvSpPr>
            <a:spLocks noGrp="1"/>
          </p:cNvSpPr>
          <p:nvPr>
            <p:ph type="body" sz="half" idx="2"/>
          </p:nvPr>
        </p:nvSpPr>
        <p:spPr>
          <a:xfrm>
            <a:off x="677333" y="1951349"/>
            <a:ext cx="5082443" cy="4157220"/>
          </a:xfrm>
        </p:spPr>
        <p:txBody>
          <a:bodyPr>
            <a:normAutofit lnSpcReduction="10000"/>
          </a:bodyPr>
          <a:lstStyle/>
          <a:p>
            <a:pPr algn="l" fontAlgn="base"/>
            <a:r>
              <a:rPr lang="en-US" sz="2000" i="0" dirty="0">
                <a:solidFill>
                  <a:srgbClr val="484848"/>
                </a:solidFill>
                <a:effectLst/>
              </a:rPr>
              <a:t>"</a:t>
            </a:r>
            <a:r>
              <a:rPr lang="en-US" sz="2000" i="0" dirty="0" err="1">
                <a:solidFill>
                  <a:srgbClr val="484848"/>
                </a:solidFill>
                <a:effectLst/>
              </a:rPr>
              <a:t>Auroville</a:t>
            </a:r>
            <a:r>
              <a:rPr lang="en-US" sz="2000" i="0" dirty="0">
                <a:solidFill>
                  <a:srgbClr val="484848"/>
                </a:solidFill>
                <a:effectLst/>
              </a:rPr>
              <a:t> is meant to be a universal town where men and women of all countries are able to live in peace and progressive harmony, above all creed, all politics and all nationalities. The purpose of </a:t>
            </a:r>
            <a:r>
              <a:rPr lang="en-US" sz="2000" i="0" dirty="0" err="1">
                <a:solidFill>
                  <a:srgbClr val="484848"/>
                </a:solidFill>
                <a:effectLst/>
              </a:rPr>
              <a:t>Auroville</a:t>
            </a:r>
            <a:r>
              <a:rPr lang="en-US" sz="2000" i="0" dirty="0">
                <a:solidFill>
                  <a:srgbClr val="484848"/>
                </a:solidFill>
                <a:effectLst/>
              </a:rPr>
              <a:t> is to realize human unity." </a:t>
            </a:r>
          </a:p>
          <a:p>
            <a:pPr algn="l" fontAlgn="base"/>
            <a:r>
              <a:rPr lang="en-US" sz="2000" i="0" dirty="0">
                <a:solidFill>
                  <a:srgbClr val="484848"/>
                </a:solidFill>
                <a:effectLst/>
              </a:rPr>
              <a:t>It was founded on 28th February, 1968, by </a:t>
            </a:r>
            <a:r>
              <a:rPr lang="en-US" sz="2000" i="0" dirty="0" err="1">
                <a:solidFill>
                  <a:srgbClr val="484848"/>
                </a:solidFill>
                <a:effectLst/>
              </a:rPr>
              <a:t>Mirra</a:t>
            </a:r>
            <a:r>
              <a:rPr lang="en-US" sz="2000" i="0" dirty="0">
                <a:solidFill>
                  <a:srgbClr val="484848"/>
                </a:solidFill>
                <a:effectLst/>
              </a:rPr>
              <a:t> </a:t>
            </a:r>
            <a:r>
              <a:rPr lang="en-US" sz="2000" i="0" dirty="0" err="1">
                <a:solidFill>
                  <a:srgbClr val="484848"/>
                </a:solidFill>
                <a:effectLst/>
              </a:rPr>
              <a:t>Alfassa</a:t>
            </a:r>
            <a:r>
              <a:rPr lang="en-US" sz="2000" i="0" dirty="0">
                <a:solidFill>
                  <a:srgbClr val="484848"/>
                </a:solidFill>
                <a:effectLst/>
              </a:rPr>
              <a:t> (known as "The Mother") as a project of the Sri Aurobindo Society. </a:t>
            </a:r>
            <a:r>
              <a:rPr lang="en-US" sz="2000" i="0" dirty="0" err="1">
                <a:solidFill>
                  <a:srgbClr val="484848"/>
                </a:solidFill>
                <a:effectLst/>
              </a:rPr>
              <a:t>Mirra</a:t>
            </a:r>
            <a:r>
              <a:rPr lang="en-US" sz="2000" i="0" dirty="0">
                <a:solidFill>
                  <a:srgbClr val="484848"/>
                </a:solidFill>
                <a:effectLst/>
              </a:rPr>
              <a:t> </a:t>
            </a:r>
            <a:r>
              <a:rPr lang="en-US" sz="2000" i="0" dirty="0" err="1">
                <a:solidFill>
                  <a:srgbClr val="484848"/>
                </a:solidFill>
                <a:effectLst/>
              </a:rPr>
              <a:t>Alfassa</a:t>
            </a:r>
            <a:r>
              <a:rPr lang="en-US" sz="2000" i="0" dirty="0">
                <a:solidFill>
                  <a:srgbClr val="484848"/>
                </a:solidFill>
                <a:effectLst/>
              </a:rPr>
              <a:t> was the spiritual collaborator of Sri Aurobindo, who held the notion that "man is a transitional being". It was designed by Roger Anger. </a:t>
            </a:r>
          </a:p>
          <a:p>
            <a:endParaRPr lang="en-IN" dirty="0"/>
          </a:p>
        </p:txBody>
      </p:sp>
    </p:spTree>
    <p:extLst>
      <p:ext uri="{BB962C8B-B14F-4D97-AF65-F5344CB8AC3E}">
        <p14:creationId xmlns:p14="http://schemas.microsoft.com/office/powerpoint/2010/main" val="3441540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D0FF-D65A-85ED-B951-86F5EEA9EBB8}"/>
              </a:ext>
            </a:extLst>
          </p:cNvPr>
          <p:cNvSpPr>
            <a:spLocks noGrp="1"/>
          </p:cNvSpPr>
          <p:nvPr>
            <p:ph type="title"/>
          </p:nvPr>
        </p:nvSpPr>
        <p:spPr/>
        <p:txBody>
          <a:bodyPr/>
          <a:lstStyle/>
          <a:p>
            <a:r>
              <a:rPr lang="en-IN" b="1" dirty="0">
                <a:solidFill>
                  <a:srgbClr val="484848"/>
                </a:solidFill>
              </a:rPr>
              <a:t>2</a:t>
            </a:r>
            <a:r>
              <a:rPr lang="en-IN" b="1" i="0" dirty="0">
                <a:solidFill>
                  <a:srgbClr val="484848"/>
                </a:solidFill>
                <a:effectLst/>
              </a:rPr>
              <a:t>.Universal Township</a:t>
            </a:r>
            <a:br>
              <a:rPr lang="en-IN" b="1" i="0" dirty="0">
                <a:solidFill>
                  <a:srgbClr val="484848"/>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C38844C8-64F7-95BD-A169-AC1E102E6B24}"/>
              </a:ext>
            </a:extLst>
          </p:cNvPr>
          <p:cNvSpPr>
            <a:spLocks noGrp="1"/>
          </p:cNvSpPr>
          <p:nvPr>
            <p:ph sz="half" idx="1"/>
          </p:nvPr>
        </p:nvSpPr>
        <p:spPr>
          <a:xfrm>
            <a:off x="4468305" y="2036190"/>
            <a:ext cx="5260157" cy="3063711"/>
          </a:xfrm>
        </p:spPr>
        <p:txBody>
          <a:bodyPr>
            <a:normAutofit/>
          </a:bodyPr>
          <a:lstStyle/>
          <a:p>
            <a:r>
              <a:rPr lang="en-US" sz="2000" i="0" dirty="0">
                <a:solidFill>
                  <a:srgbClr val="484848"/>
                </a:solidFill>
                <a:effectLst/>
              </a:rPr>
              <a:t>Mother believed that the "universal township" of </a:t>
            </a:r>
            <a:r>
              <a:rPr lang="en-US" sz="2000" i="0" dirty="0" err="1">
                <a:solidFill>
                  <a:srgbClr val="484848"/>
                </a:solidFill>
                <a:effectLst/>
              </a:rPr>
              <a:t>Auroville</a:t>
            </a:r>
            <a:r>
              <a:rPr lang="en-US" sz="2000" i="0" dirty="0">
                <a:solidFill>
                  <a:srgbClr val="484848"/>
                </a:solidFill>
                <a:effectLst/>
              </a:rPr>
              <a:t> would contribute decisively to the Indian renaissance. </a:t>
            </a:r>
          </a:p>
          <a:p>
            <a:r>
              <a:rPr lang="en-US" sz="2000" i="0" dirty="0">
                <a:solidFill>
                  <a:srgbClr val="484848"/>
                </a:solidFill>
                <a:effectLst/>
              </a:rPr>
              <a:t>She expected that </a:t>
            </a:r>
            <a:r>
              <a:rPr lang="en-US" sz="2000" i="0" dirty="0" err="1">
                <a:solidFill>
                  <a:srgbClr val="484848"/>
                </a:solidFill>
                <a:effectLst/>
              </a:rPr>
              <a:t>Auroville</a:t>
            </a:r>
            <a:r>
              <a:rPr lang="en-US" sz="2000" i="0" dirty="0">
                <a:solidFill>
                  <a:srgbClr val="484848"/>
                </a:solidFill>
                <a:effectLst/>
              </a:rPr>
              <a:t> would "contribute significantly in the progress of humanity towards its splendid future by bringing together people of goodwill and aspiration for a better world."</a:t>
            </a:r>
            <a:endParaRPr lang="en-IN" sz="2000" dirty="0"/>
          </a:p>
        </p:txBody>
      </p:sp>
      <p:pic>
        <p:nvPicPr>
          <p:cNvPr id="6" name="Content Placeholder 5">
            <a:extLst>
              <a:ext uri="{FF2B5EF4-FFF2-40B4-BE49-F238E27FC236}">
                <a16:creationId xmlns:a16="http://schemas.microsoft.com/office/drawing/2014/main" id="{B9D05482-1DB9-DB8E-5ED0-3C432B7FDC45}"/>
              </a:ext>
            </a:extLst>
          </p:cNvPr>
          <p:cNvPicPr>
            <a:picLocks noGrp="1" noChangeAspect="1"/>
          </p:cNvPicPr>
          <p:nvPr>
            <p:ph sz="half" idx="2"/>
          </p:nvPr>
        </p:nvPicPr>
        <p:blipFill>
          <a:blip r:embed="rId2"/>
          <a:stretch>
            <a:fillRect/>
          </a:stretch>
        </p:blipFill>
        <p:spPr>
          <a:xfrm>
            <a:off x="283655" y="2119236"/>
            <a:ext cx="4184650" cy="2808365"/>
          </a:xfrm>
          <a:prstGeom prst="rect">
            <a:avLst/>
          </a:prstGeom>
        </p:spPr>
      </p:pic>
    </p:spTree>
    <p:extLst>
      <p:ext uri="{BB962C8B-B14F-4D97-AF65-F5344CB8AC3E}">
        <p14:creationId xmlns:p14="http://schemas.microsoft.com/office/powerpoint/2010/main" val="3684304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1671A-7592-685B-344F-B0D1661C5596}"/>
              </a:ext>
            </a:extLst>
          </p:cNvPr>
          <p:cNvSpPr>
            <a:spLocks noGrp="1"/>
          </p:cNvSpPr>
          <p:nvPr>
            <p:ph type="title"/>
          </p:nvPr>
        </p:nvSpPr>
        <p:spPr/>
        <p:txBody>
          <a:bodyPr>
            <a:normAutofit fontScale="90000"/>
          </a:bodyPr>
          <a:lstStyle/>
          <a:p>
            <a:r>
              <a:rPr lang="en-US" b="1" i="0" dirty="0">
                <a:solidFill>
                  <a:srgbClr val="484848"/>
                </a:solidFill>
                <a:effectLst/>
                <a:latin typeface="Roboto" panose="02000000000000000000" pitchFamily="2" charset="0"/>
              </a:rPr>
              <a:t>3.Auroville belongs to nobody in particular</a:t>
            </a:r>
            <a:br>
              <a:rPr lang="en-US" b="1" i="0" dirty="0">
                <a:solidFill>
                  <a:srgbClr val="484848"/>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10DAF1B4-4D9D-4184-A3BD-A9EAFC733D2A}"/>
              </a:ext>
            </a:extLst>
          </p:cNvPr>
          <p:cNvSpPr>
            <a:spLocks noGrp="1"/>
          </p:cNvSpPr>
          <p:nvPr>
            <p:ph sz="half" idx="1"/>
          </p:nvPr>
        </p:nvSpPr>
        <p:spPr/>
        <p:txBody>
          <a:bodyPr>
            <a:normAutofit/>
          </a:bodyPr>
          <a:lstStyle/>
          <a:p>
            <a:pPr algn="l" fontAlgn="base"/>
            <a:r>
              <a:rPr lang="en-US" i="0" dirty="0">
                <a:solidFill>
                  <a:srgbClr val="484848"/>
                </a:solidFill>
                <a:effectLst/>
                <a:latin typeface="Roboto" panose="02000000000000000000" pitchFamily="2" charset="0"/>
              </a:rPr>
              <a:t>"</a:t>
            </a:r>
            <a:r>
              <a:rPr lang="en-US" i="0" dirty="0" err="1">
                <a:solidFill>
                  <a:srgbClr val="484848"/>
                </a:solidFill>
                <a:effectLst/>
                <a:latin typeface="Roboto" panose="02000000000000000000" pitchFamily="2" charset="0"/>
              </a:rPr>
              <a:t>Auroville</a:t>
            </a:r>
            <a:r>
              <a:rPr lang="en-US" i="0" dirty="0">
                <a:solidFill>
                  <a:srgbClr val="484848"/>
                </a:solidFill>
                <a:effectLst/>
                <a:latin typeface="Roboto" panose="02000000000000000000" pitchFamily="2" charset="0"/>
              </a:rPr>
              <a:t> belongs to nobody in particular. </a:t>
            </a:r>
            <a:r>
              <a:rPr lang="en-US" i="0" dirty="0" err="1">
                <a:solidFill>
                  <a:srgbClr val="484848"/>
                </a:solidFill>
                <a:effectLst/>
                <a:latin typeface="Roboto" panose="02000000000000000000" pitchFamily="2" charset="0"/>
              </a:rPr>
              <a:t>Auroville</a:t>
            </a:r>
            <a:r>
              <a:rPr lang="en-US" i="0" dirty="0">
                <a:solidFill>
                  <a:srgbClr val="484848"/>
                </a:solidFill>
                <a:effectLst/>
                <a:latin typeface="Roboto" panose="02000000000000000000" pitchFamily="2" charset="0"/>
              </a:rPr>
              <a:t> belongs to humanity as a whole. But to live in </a:t>
            </a:r>
            <a:r>
              <a:rPr lang="en-US" i="0" dirty="0" err="1">
                <a:solidFill>
                  <a:srgbClr val="484848"/>
                </a:solidFill>
                <a:effectLst/>
                <a:latin typeface="Roboto" panose="02000000000000000000" pitchFamily="2" charset="0"/>
              </a:rPr>
              <a:t>Auroville</a:t>
            </a:r>
            <a:r>
              <a:rPr lang="en-US" i="0" dirty="0">
                <a:solidFill>
                  <a:srgbClr val="484848"/>
                </a:solidFill>
                <a:effectLst/>
                <a:latin typeface="Roboto" panose="02000000000000000000" pitchFamily="2" charset="0"/>
              </a:rPr>
              <a:t>, one must be the willing servitor of the Divine Consciousness."</a:t>
            </a:r>
          </a:p>
          <a:p>
            <a:pPr algn="l" fontAlgn="base"/>
            <a:r>
              <a:rPr lang="en-US" i="0" dirty="0">
                <a:solidFill>
                  <a:srgbClr val="484848"/>
                </a:solidFill>
                <a:effectLst/>
                <a:latin typeface="Roboto" panose="02000000000000000000" pitchFamily="2" charset="0"/>
              </a:rPr>
              <a:t>People who inhabit </a:t>
            </a:r>
            <a:r>
              <a:rPr lang="en-US" i="0" dirty="0" err="1">
                <a:solidFill>
                  <a:srgbClr val="484848"/>
                </a:solidFill>
                <a:effectLst/>
                <a:latin typeface="Roboto" panose="02000000000000000000" pitchFamily="2" charset="0"/>
              </a:rPr>
              <a:t>Auroville</a:t>
            </a:r>
            <a:r>
              <a:rPr lang="en-US" i="0" dirty="0">
                <a:solidFill>
                  <a:srgbClr val="484848"/>
                </a:solidFill>
                <a:effectLst/>
                <a:latin typeface="Roboto" panose="02000000000000000000" pitchFamily="2" charset="0"/>
              </a:rPr>
              <a:t> come from around 50 nations, hailing from all age groups, social classes, cultures and backgrounds. In short, </a:t>
            </a:r>
            <a:r>
              <a:rPr lang="en-US" i="0" dirty="0" err="1">
                <a:solidFill>
                  <a:srgbClr val="484848"/>
                </a:solidFill>
                <a:effectLst/>
                <a:latin typeface="Roboto" panose="02000000000000000000" pitchFamily="2" charset="0"/>
              </a:rPr>
              <a:t>Auroville</a:t>
            </a:r>
            <a:r>
              <a:rPr lang="en-US" i="0" dirty="0">
                <a:solidFill>
                  <a:srgbClr val="484848"/>
                </a:solidFill>
                <a:effectLst/>
                <a:latin typeface="Roboto" panose="02000000000000000000" pitchFamily="2" charset="0"/>
              </a:rPr>
              <a:t> represents humanity as a whole. Its population currently stands at close to 2,400 people.</a:t>
            </a:r>
          </a:p>
          <a:p>
            <a:endParaRPr lang="en-IN" dirty="0"/>
          </a:p>
        </p:txBody>
      </p:sp>
      <p:pic>
        <p:nvPicPr>
          <p:cNvPr id="7" name="Content Placeholder 6">
            <a:extLst>
              <a:ext uri="{FF2B5EF4-FFF2-40B4-BE49-F238E27FC236}">
                <a16:creationId xmlns:a16="http://schemas.microsoft.com/office/drawing/2014/main" id="{D8B5120C-401B-C675-E4B7-862D5EED144B}"/>
              </a:ext>
            </a:extLst>
          </p:cNvPr>
          <p:cNvPicPr>
            <a:picLocks noGrp="1" noChangeAspect="1"/>
          </p:cNvPicPr>
          <p:nvPr>
            <p:ph sz="half" idx="2"/>
          </p:nvPr>
        </p:nvPicPr>
        <p:blipFill>
          <a:blip r:embed="rId2"/>
          <a:stretch>
            <a:fillRect/>
          </a:stretch>
        </p:blipFill>
        <p:spPr>
          <a:xfrm>
            <a:off x="4861368" y="2160588"/>
            <a:ext cx="5291299" cy="3259823"/>
          </a:xfrm>
          <a:prstGeom prst="rect">
            <a:avLst/>
          </a:prstGeom>
        </p:spPr>
      </p:pic>
    </p:spTree>
    <p:extLst>
      <p:ext uri="{BB962C8B-B14F-4D97-AF65-F5344CB8AC3E}">
        <p14:creationId xmlns:p14="http://schemas.microsoft.com/office/powerpoint/2010/main" val="281920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EF3F-5253-166A-CF33-87E5D659A4AD}"/>
              </a:ext>
            </a:extLst>
          </p:cNvPr>
          <p:cNvSpPr>
            <a:spLocks noGrp="1"/>
          </p:cNvSpPr>
          <p:nvPr>
            <p:ph type="title"/>
          </p:nvPr>
        </p:nvSpPr>
        <p:spPr>
          <a:xfrm>
            <a:off x="479899" y="449345"/>
            <a:ext cx="8596668" cy="1320800"/>
          </a:xfrm>
        </p:spPr>
        <p:txBody>
          <a:bodyPr>
            <a:normAutofit fontScale="90000"/>
          </a:bodyPr>
          <a:lstStyle/>
          <a:p>
            <a:r>
              <a:rPr lang="en-US" b="1" i="0" dirty="0">
                <a:solidFill>
                  <a:srgbClr val="484848"/>
                </a:solidFill>
                <a:effectLst/>
                <a:latin typeface="Roboto" panose="02000000000000000000" pitchFamily="2" charset="0"/>
              </a:rPr>
              <a:t>4.There is no concept of religion in </a:t>
            </a:r>
            <a:r>
              <a:rPr lang="en-US" b="1" i="0" dirty="0" err="1">
                <a:solidFill>
                  <a:srgbClr val="484848"/>
                </a:solidFill>
                <a:effectLst/>
                <a:latin typeface="Roboto" panose="02000000000000000000" pitchFamily="2" charset="0"/>
              </a:rPr>
              <a:t>Auroville</a:t>
            </a:r>
            <a:r>
              <a:rPr lang="en-US" b="1" i="0" dirty="0">
                <a:solidFill>
                  <a:srgbClr val="484848"/>
                </a:solidFill>
                <a:effectLst/>
                <a:latin typeface="Roboto" panose="02000000000000000000" pitchFamily="2" charset="0"/>
              </a:rPr>
              <a:t>!</a:t>
            </a:r>
            <a:br>
              <a:rPr lang="en-US" b="1" i="0" dirty="0">
                <a:solidFill>
                  <a:srgbClr val="484848"/>
                </a:solidFill>
                <a:effectLst/>
                <a:latin typeface="Roboto" panose="02000000000000000000" pitchFamily="2" charset="0"/>
              </a:rPr>
            </a:br>
            <a:endParaRPr lang="en-IN" dirty="0"/>
          </a:p>
        </p:txBody>
      </p:sp>
      <p:pic>
        <p:nvPicPr>
          <p:cNvPr id="6" name="Content Placeholder 5">
            <a:extLst>
              <a:ext uri="{FF2B5EF4-FFF2-40B4-BE49-F238E27FC236}">
                <a16:creationId xmlns:a16="http://schemas.microsoft.com/office/drawing/2014/main" id="{D299423A-F4A5-FB83-3E79-8C99FDBDFF55}"/>
              </a:ext>
            </a:extLst>
          </p:cNvPr>
          <p:cNvPicPr>
            <a:picLocks noGrp="1" noChangeAspect="1"/>
          </p:cNvPicPr>
          <p:nvPr>
            <p:ph sz="half" idx="1"/>
          </p:nvPr>
        </p:nvPicPr>
        <p:blipFill>
          <a:blip r:embed="rId2"/>
          <a:stretch>
            <a:fillRect/>
          </a:stretch>
        </p:blipFill>
        <p:spPr>
          <a:xfrm>
            <a:off x="479899" y="2346787"/>
            <a:ext cx="4474541" cy="2677699"/>
          </a:xfrm>
          <a:prstGeom prst="rect">
            <a:avLst/>
          </a:prstGeom>
        </p:spPr>
      </p:pic>
      <p:sp>
        <p:nvSpPr>
          <p:cNvPr id="4" name="Content Placeholder 3">
            <a:extLst>
              <a:ext uri="{FF2B5EF4-FFF2-40B4-BE49-F238E27FC236}">
                <a16:creationId xmlns:a16="http://schemas.microsoft.com/office/drawing/2014/main" id="{E3CEAAD6-C25D-FC13-2CD8-EE932756CD8F}"/>
              </a:ext>
            </a:extLst>
          </p:cNvPr>
          <p:cNvSpPr>
            <a:spLocks noGrp="1"/>
          </p:cNvSpPr>
          <p:nvPr>
            <p:ph sz="half" idx="2"/>
          </p:nvPr>
        </p:nvSpPr>
        <p:spPr/>
        <p:txBody>
          <a:bodyPr>
            <a:normAutofit/>
          </a:bodyPr>
          <a:lstStyle/>
          <a:p>
            <a:r>
              <a:rPr lang="en-US" sz="2000" b="0" i="0" dirty="0" err="1">
                <a:solidFill>
                  <a:srgbClr val="484848"/>
                </a:solidFill>
                <a:effectLst/>
                <a:latin typeface="Roboto" panose="02000000000000000000" pitchFamily="2" charset="0"/>
              </a:rPr>
              <a:t>Auroville</a:t>
            </a:r>
            <a:r>
              <a:rPr lang="en-US" sz="2000" b="0" i="0" dirty="0">
                <a:solidFill>
                  <a:srgbClr val="484848"/>
                </a:solidFill>
                <a:effectLst/>
                <a:latin typeface="Roboto" panose="02000000000000000000" pitchFamily="2" charset="0"/>
              </a:rPr>
              <a:t> believes in the service of truth, beyond religious conviction. There is a temple at the </a:t>
            </a:r>
            <a:r>
              <a:rPr lang="en-US" sz="2000" b="0" i="0" dirty="0" err="1">
                <a:solidFill>
                  <a:srgbClr val="484848"/>
                </a:solidFill>
                <a:effectLst/>
                <a:latin typeface="Roboto" panose="02000000000000000000" pitchFamily="2" charset="0"/>
              </a:rPr>
              <a:t>centre</a:t>
            </a:r>
            <a:r>
              <a:rPr lang="en-US" sz="2000" b="0" i="0" dirty="0">
                <a:solidFill>
                  <a:srgbClr val="484848"/>
                </a:solidFill>
                <a:effectLst/>
                <a:latin typeface="Roboto" panose="02000000000000000000" pitchFamily="2" charset="0"/>
              </a:rPr>
              <a:t> of the township called "</a:t>
            </a:r>
            <a:r>
              <a:rPr lang="en-US" sz="2000" b="0" i="0" dirty="0" err="1">
                <a:solidFill>
                  <a:srgbClr val="484848"/>
                </a:solidFill>
                <a:effectLst/>
                <a:latin typeface="Roboto" panose="02000000000000000000" pitchFamily="2" charset="0"/>
              </a:rPr>
              <a:t>Matrimandir</a:t>
            </a:r>
            <a:r>
              <a:rPr lang="en-US" sz="2000" b="0" i="0" dirty="0">
                <a:solidFill>
                  <a:srgbClr val="484848"/>
                </a:solidFill>
                <a:effectLst/>
                <a:latin typeface="Roboto" panose="02000000000000000000" pitchFamily="2" charset="0"/>
              </a:rPr>
              <a:t>". It is of spiritual significance for those who practice Integral yoga and doesn't belong to any particular religion or sect.</a:t>
            </a:r>
            <a:endParaRPr lang="en-IN" sz="2000" dirty="0"/>
          </a:p>
        </p:txBody>
      </p:sp>
    </p:spTree>
    <p:extLst>
      <p:ext uri="{BB962C8B-B14F-4D97-AF65-F5344CB8AC3E}">
        <p14:creationId xmlns:p14="http://schemas.microsoft.com/office/powerpoint/2010/main" val="3787179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450E-B2D8-0307-1372-B74E46630042}"/>
              </a:ext>
            </a:extLst>
          </p:cNvPr>
          <p:cNvSpPr>
            <a:spLocks noGrp="1"/>
          </p:cNvSpPr>
          <p:nvPr>
            <p:ph type="title"/>
          </p:nvPr>
        </p:nvSpPr>
        <p:spPr/>
        <p:txBody>
          <a:bodyPr/>
          <a:lstStyle/>
          <a:p>
            <a:r>
              <a:rPr lang="en-IN" b="1" i="0" dirty="0">
                <a:solidFill>
                  <a:srgbClr val="484848"/>
                </a:solidFill>
                <a:effectLst/>
                <a:latin typeface="Roboto" panose="02000000000000000000" pitchFamily="2" charset="0"/>
              </a:rPr>
              <a:t>5. </a:t>
            </a:r>
            <a:r>
              <a:rPr lang="en-IN" b="1" dirty="0">
                <a:solidFill>
                  <a:srgbClr val="484848"/>
                </a:solidFill>
                <a:latin typeface="Roboto" panose="02000000000000000000" pitchFamily="2" charset="0"/>
              </a:rPr>
              <a:t>There also no concept of </a:t>
            </a:r>
            <a:r>
              <a:rPr lang="en-IN" b="1" i="0" dirty="0">
                <a:solidFill>
                  <a:srgbClr val="484848"/>
                </a:solidFill>
                <a:effectLst/>
                <a:latin typeface="Roboto" panose="02000000000000000000" pitchFamily="2" charset="0"/>
              </a:rPr>
              <a:t>politics</a:t>
            </a:r>
            <a:br>
              <a:rPr lang="en-IN" b="1" i="0" dirty="0">
                <a:solidFill>
                  <a:srgbClr val="484848"/>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BB4D2A07-8D25-8CD0-3F2C-AAEB7D38278F}"/>
              </a:ext>
            </a:extLst>
          </p:cNvPr>
          <p:cNvSpPr>
            <a:spLocks noGrp="1"/>
          </p:cNvSpPr>
          <p:nvPr>
            <p:ph sz="half" idx="1"/>
          </p:nvPr>
        </p:nvSpPr>
        <p:spPr/>
        <p:txBody>
          <a:bodyPr>
            <a:normAutofit lnSpcReduction="10000"/>
          </a:bodyPr>
          <a:lstStyle/>
          <a:p>
            <a:r>
              <a:rPr lang="en-US" sz="2000" b="0" i="0" dirty="0" err="1">
                <a:solidFill>
                  <a:srgbClr val="484848"/>
                </a:solidFill>
                <a:effectLst/>
                <a:latin typeface="Roboto" panose="02000000000000000000" pitchFamily="2" charset="0"/>
              </a:rPr>
              <a:t>Auroville</a:t>
            </a:r>
            <a:r>
              <a:rPr lang="en-US" sz="2000" b="0" i="0" dirty="0">
                <a:solidFill>
                  <a:srgbClr val="484848"/>
                </a:solidFill>
                <a:effectLst/>
                <a:latin typeface="Roboto" panose="02000000000000000000" pitchFamily="2" charset="0"/>
              </a:rPr>
              <a:t> runs without a hierarchical order. It is controlled by an assembly that comprises of every adult resident. Imagine a township being ran by an assembly of 900-odd members, hailing from different cultures, who at times do not even understand one another! Despite the community's internal struggles, it flourishes almost as an independent nation!</a:t>
            </a:r>
            <a:endParaRPr lang="en-IN" sz="2000" dirty="0"/>
          </a:p>
        </p:txBody>
      </p:sp>
      <p:pic>
        <p:nvPicPr>
          <p:cNvPr id="6" name="Content Placeholder 5">
            <a:extLst>
              <a:ext uri="{FF2B5EF4-FFF2-40B4-BE49-F238E27FC236}">
                <a16:creationId xmlns:a16="http://schemas.microsoft.com/office/drawing/2014/main" id="{DEAF2EA3-D484-9555-9298-F85BA59E10BC}"/>
              </a:ext>
            </a:extLst>
          </p:cNvPr>
          <p:cNvPicPr>
            <a:picLocks noGrp="1" noChangeAspect="1"/>
          </p:cNvPicPr>
          <p:nvPr>
            <p:ph sz="half" idx="2"/>
          </p:nvPr>
        </p:nvPicPr>
        <p:blipFill>
          <a:blip r:embed="rId2"/>
          <a:stretch>
            <a:fillRect/>
          </a:stretch>
        </p:blipFill>
        <p:spPr>
          <a:xfrm>
            <a:off x="6531699" y="2122366"/>
            <a:ext cx="4822101" cy="2613267"/>
          </a:xfrm>
          <a:prstGeom prst="rect">
            <a:avLst/>
          </a:prstGeom>
        </p:spPr>
      </p:pic>
    </p:spTree>
    <p:extLst>
      <p:ext uri="{BB962C8B-B14F-4D97-AF65-F5344CB8AC3E}">
        <p14:creationId xmlns:p14="http://schemas.microsoft.com/office/powerpoint/2010/main" val="933429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0108-6B9C-C329-40CC-CE8742540FB7}"/>
              </a:ext>
            </a:extLst>
          </p:cNvPr>
          <p:cNvSpPr>
            <a:spLocks noGrp="1"/>
          </p:cNvSpPr>
          <p:nvPr>
            <p:ph type="title"/>
          </p:nvPr>
        </p:nvSpPr>
        <p:spPr/>
        <p:txBody>
          <a:bodyPr/>
          <a:lstStyle/>
          <a:p>
            <a:r>
              <a:rPr lang="en-US" b="1" i="0" dirty="0">
                <a:solidFill>
                  <a:srgbClr val="484848"/>
                </a:solidFill>
                <a:effectLst/>
                <a:latin typeface="Roboto" panose="02000000000000000000" pitchFamily="2" charset="0"/>
              </a:rPr>
              <a:t>6.There is no concept of money either!</a:t>
            </a:r>
            <a:br>
              <a:rPr lang="en-US" b="1" i="0" dirty="0">
                <a:solidFill>
                  <a:srgbClr val="484848"/>
                </a:solidFill>
                <a:effectLst/>
                <a:latin typeface="Roboto" panose="02000000000000000000" pitchFamily="2" charset="0"/>
              </a:rPr>
            </a:br>
            <a:endParaRPr lang="en-IN" dirty="0"/>
          </a:p>
        </p:txBody>
      </p:sp>
      <p:pic>
        <p:nvPicPr>
          <p:cNvPr id="6" name="Content Placeholder 5">
            <a:extLst>
              <a:ext uri="{FF2B5EF4-FFF2-40B4-BE49-F238E27FC236}">
                <a16:creationId xmlns:a16="http://schemas.microsoft.com/office/drawing/2014/main" id="{A042E4F9-A763-3552-8D5B-C90DB8DBF956}"/>
              </a:ext>
            </a:extLst>
          </p:cNvPr>
          <p:cNvPicPr>
            <a:picLocks noGrp="1" noChangeAspect="1"/>
          </p:cNvPicPr>
          <p:nvPr>
            <p:ph sz="half" idx="1"/>
          </p:nvPr>
        </p:nvPicPr>
        <p:blipFill>
          <a:blip r:embed="rId2"/>
          <a:stretch>
            <a:fillRect/>
          </a:stretch>
        </p:blipFill>
        <p:spPr>
          <a:xfrm>
            <a:off x="555315" y="2339515"/>
            <a:ext cx="4418182" cy="2760386"/>
          </a:xfrm>
          <a:prstGeom prst="rect">
            <a:avLst/>
          </a:prstGeom>
        </p:spPr>
      </p:pic>
      <p:sp>
        <p:nvSpPr>
          <p:cNvPr id="4" name="Content Placeholder 3">
            <a:extLst>
              <a:ext uri="{FF2B5EF4-FFF2-40B4-BE49-F238E27FC236}">
                <a16:creationId xmlns:a16="http://schemas.microsoft.com/office/drawing/2014/main" id="{6C79A2D7-DE3B-1C76-09C9-6F606B115037}"/>
              </a:ext>
            </a:extLst>
          </p:cNvPr>
          <p:cNvSpPr>
            <a:spLocks noGrp="1"/>
          </p:cNvSpPr>
          <p:nvPr>
            <p:ph sz="half" idx="2"/>
          </p:nvPr>
        </p:nvSpPr>
        <p:spPr/>
        <p:txBody>
          <a:bodyPr>
            <a:normAutofit/>
          </a:bodyPr>
          <a:lstStyle/>
          <a:p>
            <a:pPr algn="l" fontAlgn="base"/>
            <a:r>
              <a:rPr lang="en-US" b="0" i="0" dirty="0">
                <a:solidFill>
                  <a:srgbClr val="484848"/>
                </a:solidFill>
                <a:effectLst/>
                <a:latin typeface="Roboto" panose="02000000000000000000" pitchFamily="2" charset="0"/>
              </a:rPr>
              <a:t>"There won't be any exchange of money in </a:t>
            </a:r>
            <a:r>
              <a:rPr lang="en-US" b="0" i="0" dirty="0" err="1">
                <a:solidFill>
                  <a:srgbClr val="484848"/>
                </a:solidFill>
                <a:effectLst/>
                <a:latin typeface="Roboto" panose="02000000000000000000" pitchFamily="2" charset="0"/>
              </a:rPr>
              <a:t>Auroville</a:t>
            </a:r>
            <a:r>
              <a:rPr lang="en-US" b="0" i="0" dirty="0">
                <a:solidFill>
                  <a:srgbClr val="484848"/>
                </a:solidFill>
                <a:effectLst/>
                <a:latin typeface="Roboto" panose="02000000000000000000" pitchFamily="2" charset="0"/>
              </a:rPr>
              <a:t>. It is only with the outside world that </a:t>
            </a:r>
            <a:r>
              <a:rPr lang="en-US" b="0" i="0" dirty="0" err="1">
                <a:solidFill>
                  <a:srgbClr val="484848"/>
                </a:solidFill>
                <a:effectLst/>
                <a:latin typeface="Roboto" panose="02000000000000000000" pitchFamily="2" charset="0"/>
              </a:rPr>
              <a:t>Auroville</a:t>
            </a:r>
            <a:r>
              <a:rPr lang="en-US" b="0" i="0" dirty="0">
                <a:solidFill>
                  <a:srgbClr val="484848"/>
                </a:solidFill>
                <a:effectLst/>
                <a:latin typeface="Roboto" panose="02000000000000000000" pitchFamily="2" charset="0"/>
              </a:rPr>
              <a:t> will have money relations. Money will be no more the Sovereign Lord; individual value will have a greater importance than the value due to material wealth and social position." - Mother</a:t>
            </a:r>
          </a:p>
          <a:p>
            <a:pPr algn="l" fontAlgn="base"/>
            <a:r>
              <a:rPr lang="en-US" b="0" i="0" dirty="0">
                <a:solidFill>
                  <a:srgbClr val="484848"/>
                </a:solidFill>
                <a:effectLst/>
                <a:latin typeface="Roboto" panose="02000000000000000000" pitchFamily="2" charset="0"/>
              </a:rPr>
              <a:t>There is a concept of </a:t>
            </a:r>
            <a:r>
              <a:rPr lang="en-US" b="0" i="0" u="none" strike="noStrike" dirty="0" err="1">
                <a:solidFill>
                  <a:srgbClr val="484848"/>
                </a:solidFill>
                <a:effectLst/>
                <a:latin typeface="Roboto" panose="02000000000000000000" pitchFamily="2" charset="0"/>
                <a:hlinkClick r:id="rId3"/>
              </a:rPr>
              <a:t>Aurocard</a:t>
            </a:r>
            <a:r>
              <a:rPr lang="en-US" b="0" i="0" u="none" strike="noStrike" dirty="0">
                <a:solidFill>
                  <a:srgbClr val="484848"/>
                </a:solidFill>
                <a:effectLst/>
                <a:latin typeface="Roboto" panose="02000000000000000000" pitchFamily="2" charset="0"/>
                <a:hlinkClick r:id="rId3"/>
              </a:rPr>
              <a:t> </a:t>
            </a:r>
            <a:r>
              <a:rPr lang="en-US" b="0" i="0" dirty="0">
                <a:solidFill>
                  <a:srgbClr val="484848"/>
                </a:solidFill>
                <a:effectLst/>
                <a:latin typeface="Roboto" panose="02000000000000000000" pitchFamily="2" charset="0"/>
              </a:rPr>
              <a:t>in this town.</a:t>
            </a:r>
          </a:p>
          <a:p>
            <a:endParaRPr lang="en-IN" dirty="0"/>
          </a:p>
        </p:txBody>
      </p:sp>
    </p:spTree>
    <p:extLst>
      <p:ext uri="{BB962C8B-B14F-4D97-AF65-F5344CB8AC3E}">
        <p14:creationId xmlns:p14="http://schemas.microsoft.com/office/powerpoint/2010/main" val="3177431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D12D-D2D8-F143-030B-3D12D749ED29}"/>
              </a:ext>
            </a:extLst>
          </p:cNvPr>
          <p:cNvSpPr>
            <a:spLocks noGrp="1"/>
          </p:cNvSpPr>
          <p:nvPr>
            <p:ph type="title"/>
          </p:nvPr>
        </p:nvSpPr>
        <p:spPr/>
        <p:txBody>
          <a:bodyPr>
            <a:normAutofit fontScale="90000"/>
          </a:bodyPr>
          <a:lstStyle/>
          <a:p>
            <a:r>
              <a:rPr lang="en-US" b="1" i="0" dirty="0">
                <a:solidFill>
                  <a:srgbClr val="484848"/>
                </a:solidFill>
                <a:effectLst/>
                <a:latin typeface="Roboto" panose="02000000000000000000" pitchFamily="2" charset="0"/>
              </a:rPr>
              <a:t>7. </a:t>
            </a:r>
            <a:r>
              <a:rPr lang="en-US" b="1" i="0" dirty="0" err="1">
                <a:solidFill>
                  <a:srgbClr val="484848"/>
                </a:solidFill>
                <a:effectLst/>
                <a:latin typeface="Roboto" panose="02000000000000000000" pitchFamily="2" charset="0"/>
              </a:rPr>
              <a:t>Auroville</a:t>
            </a:r>
            <a:r>
              <a:rPr lang="en-US" b="1" i="0" dirty="0">
                <a:solidFill>
                  <a:srgbClr val="484848"/>
                </a:solidFill>
                <a:effectLst/>
                <a:latin typeface="Roboto" panose="02000000000000000000" pitchFamily="2" charset="0"/>
              </a:rPr>
              <a:t> is self-reliant in the truest sense of the word.</a:t>
            </a:r>
            <a:br>
              <a:rPr lang="en-US" b="1" i="0" dirty="0">
                <a:solidFill>
                  <a:srgbClr val="484848"/>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2B5396FC-BE5F-599C-4850-D09BAB4B1AEF}"/>
              </a:ext>
            </a:extLst>
          </p:cNvPr>
          <p:cNvSpPr>
            <a:spLocks noGrp="1"/>
          </p:cNvSpPr>
          <p:nvPr>
            <p:ph sz="half" idx="1"/>
          </p:nvPr>
        </p:nvSpPr>
        <p:spPr/>
        <p:txBody>
          <a:bodyPr/>
          <a:lstStyle/>
          <a:p>
            <a:r>
              <a:rPr lang="en-US" b="0" i="0" dirty="0" err="1">
                <a:solidFill>
                  <a:srgbClr val="484848"/>
                </a:solidFill>
                <a:effectLst/>
                <a:latin typeface="Roboto" panose="02000000000000000000" pitchFamily="2" charset="0"/>
              </a:rPr>
              <a:t>Auroville</a:t>
            </a:r>
            <a:r>
              <a:rPr lang="en-US" b="0" i="0" dirty="0">
                <a:solidFill>
                  <a:srgbClr val="484848"/>
                </a:solidFill>
                <a:effectLst/>
                <a:latin typeface="Roboto" panose="02000000000000000000" pitchFamily="2" charset="0"/>
              </a:rPr>
              <a:t> has its own architecture and town planning bureau. It has archival facilities, research institutions, an auditorium, 40-odd industries, restaurants, farms, guesthouses </a:t>
            </a:r>
            <a:r>
              <a:rPr lang="en-US" b="0" i="0" dirty="0" err="1">
                <a:solidFill>
                  <a:srgbClr val="484848"/>
                </a:solidFill>
                <a:effectLst/>
                <a:latin typeface="Roboto" panose="02000000000000000000" pitchFamily="2" charset="0"/>
              </a:rPr>
              <a:t>etc</a:t>
            </a:r>
            <a:r>
              <a:rPr lang="en-US" b="0" i="0" dirty="0">
                <a:solidFill>
                  <a:srgbClr val="484848"/>
                </a:solidFill>
                <a:effectLst/>
                <a:latin typeface="Roboto" panose="02000000000000000000" pitchFamily="2" charset="0"/>
              </a:rPr>
              <a:t>! It even has a high density of computers, a dedicated e-mail network (</a:t>
            </a:r>
            <a:r>
              <a:rPr lang="en-US" b="0" i="0" dirty="0" err="1">
                <a:solidFill>
                  <a:srgbClr val="484848"/>
                </a:solidFill>
                <a:effectLst/>
                <a:latin typeface="Roboto" panose="02000000000000000000" pitchFamily="2" charset="0"/>
              </a:rPr>
              <a:t>auronet</a:t>
            </a:r>
            <a:r>
              <a:rPr lang="en-US" b="0" i="0" dirty="0">
                <a:solidFill>
                  <a:srgbClr val="484848"/>
                </a:solidFill>
                <a:effectLst/>
                <a:latin typeface="Roboto" panose="02000000000000000000" pitchFamily="2" charset="0"/>
              </a:rPr>
              <a:t>) for the residents. </a:t>
            </a:r>
            <a:endParaRPr lang="en-IN" dirty="0"/>
          </a:p>
        </p:txBody>
      </p:sp>
      <p:pic>
        <p:nvPicPr>
          <p:cNvPr id="6" name="Content Placeholder 5">
            <a:extLst>
              <a:ext uri="{FF2B5EF4-FFF2-40B4-BE49-F238E27FC236}">
                <a16:creationId xmlns:a16="http://schemas.microsoft.com/office/drawing/2014/main" id="{6988CB6D-7EB0-8960-74E3-A9897D41D6AB}"/>
              </a:ext>
            </a:extLst>
          </p:cNvPr>
          <p:cNvPicPr>
            <a:picLocks noGrp="1" noChangeAspect="1"/>
          </p:cNvPicPr>
          <p:nvPr>
            <p:ph sz="half" idx="2"/>
          </p:nvPr>
        </p:nvPicPr>
        <p:blipFill>
          <a:blip r:embed="rId2"/>
          <a:stretch>
            <a:fillRect/>
          </a:stretch>
        </p:blipFill>
        <p:spPr>
          <a:xfrm>
            <a:off x="6544445" y="1945204"/>
            <a:ext cx="4809355" cy="2967592"/>
          </a:xfrm>
          <a:prstGeom prst="rect">
            <a:avLst/>
          </a:prstGeom>
        </p:spPr>
      </p:pic>
    </p:spTree>
    <p:extLst>
      <p:ext uri="{BB962C8B-B14F-4D97-AF65-F5344CB8AC3E}">
        <p14:creationId xmlns:p14="http://schemas.microsoft.com/office/powerpoint/2010/main" val="286407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AAEDD31F-040C-2B4D-3595-B5B0BED61376}"/>
              </a:ext>
            </a:extLst>
          </p:cNvPr>
          <p:cNvSpPr/>
          <p:nvPr/>
        </p:nvSpPr>
        <p:spPr>
          <a:xfrm>
            <a:off x="382555" y="2603239"/>
            <a:ext cx="6456784" cy="344299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ED505F04-70B9-D433-58A2-94843548D4C6}"/>
              </a:ext>
            </a:extLst>
          </p:cNvPr>
          <p:cNvSpPr txBox="1"/>
          <p:nvPr/>
        </p:nvSpPr>
        <p:spPr>
          <a:xfrm>
            <a:off x="914400" y="3275045"/>
            <a:ext cx="5393094" cy="224676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objective is to accommodate 50,000 inhabitants. To make this a reality, the residents of </a:t>
            </a:r>
            <a:r>
              <a:rPr lang="en-US" sz="2000" dirty="0" err="1">
                <a:latin typeface="Times New Roman" panose="02020603050405020304" pitchFamily="18" charset="0"/>
                <a:cs typeface="Times New Roman" panose="02020603050405020304" pitchFamily="18" charset="0"/>
              </a:rPr>
              <a:t>Auroville</a:t>
            </a:r>
            <a:r>
              <a:rPr lang="en-US" sz="2000" dirty="0">
                <a:latin typeface="Times New Roman" panose="02020603050405020304" pitchFamily="18" charset="0"/>
                <a:cs typeface="Times New Roman" panose="02020603050405020304" pitchFamily="18" charset="0"/>
              </a:rPr>
              <a:t> have asked the Indian government for €120 million in a bid to rejuvenate this dormant utopia. Only around 100 people settle in </a:t>
            </a:r>
            <a:r>
              <a:rPr lang="en-US" sz="2000" dirty="0" err="1">
                <a:latin typeface="Times New Roman" panose="02020603050405020304" pitchFamily="18" charset="0"/>
                <a:cs typeface="Times New Roman" panose="02020603050405020304" pitchFamily="18" charset="0"/>
              </a:rPr>
              <a:t>Auroville</a:t>
            </a:r>
            <a:r>
              <a:rPr lang="en-US" sz="2000" dirty="0">
                <a:latin typeface="Times New Roman" panose="02020603050405020304" pitchFamily="18" charset="0"/>
                <a:cs typeface="Times New Roman" panose="02020603050405020304" pitchFamily="18" charset="0"/>
              </a:rPr>
              <a:t> each year, in search of spirituality and ecological values.</a:t>
            </a:r>
            <a:endParaRPr lang="en-IN" sz="2000" dirty="0">
              <a:latin typeface="Times New Roman" panose="02020603050405020304" pitchFamily="18" charset="0"/>
              <a:cs typeface="Times New Roman" panose="02020603050405020304" pitchFamily="18" charset="0"/>
            </a:endParaRPr>
          </a:p>
        </p:txBody>
      </p:sp>
      <p:sp>
        <p:nvSpPr>
          <p:cNvPr id="15" name="Title 14">
            <a:extLst>
              <a:ext uri="{FF2B5EF4-FFF2-40B4-BE49-F238E27FC236}">
                <a16:creationId xmlns:a16="http://schemas.microsoft.com/office/drawing/2014/main" id="{193F7B64-E5F4-DB44-F715-5406E1075BB3}"/>
              </a:ext>
            </a:extLst>
          </p:cNvPr>
          <p:cNvSpPr>
            <a:spLocks noGrp="1"/>
          </p:cNvSpPr>
          <p:nvPr>
            <p:ph type="title"/>
          </p:nvPr>
        </p:nvSpPr>
        <p:spPr>
          <a:xfrm>
            <a:off x="1790699" y="437746"/>
            <a:ext cx="8827537" cy="1293028"/>
          </a:xfrm>
        </p:spPr>
        <p:txBody>
          <a:bodyPr/>
          <a:lstStyle/>
          <a:p>
            <a:pPr algn="ctr"/>
            <a:r>
              <a:rPr lang="en-IN" b="1" dirty="0">
                <a:solidFill>
                  <a:srgbClr val="FFC000"/>
                </a:solidFill>
                <a:latin typeface="Algerian" panose="04020705040A02060702" pitchFamily="82" charset="0"/>
              </a:rPr>
              <a:t>Financial matters</a:t>
            </a:r>
          </a:p>
        </p:txBody>
      </p:sp>
      <p:pic>
        <p:nvPicPr>
          <p:cNvPr id="16" name="Picture 15">
            <a:extLst>
              <a:ext uri="{FF2B5EF4-FFF2-40B4-BE49-F238E27FC236}">
                <a16:creationId xmlns:a16="http://schemas.microsoft.com/office/drawing/2014/main" id="{C772F313-9B35-EA6B-7044-07581ABAF95B}"/>
              </a:ext>
            </a:extLst>
          </p:cNvPr>
          <p:cNvPicPr>
            <a:picLocks noChangeAspect="1"/>
          </p:cNvPicPr>
          <p:nvPr/>
        </p:nvPicPr>
        <p:blipFill>
          <a:blip r:embed="rId2"/>
          <a:stretch>
            <a:fillRect/>
          </a:stretch>
        </p:blipFill>
        <p:spPr>
          <a:xfrm>
            <a:off x="7270129" y="1730774"/>
            <a:ext cx="4632690" cy="218049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26" name="Picture 2" descr="Calling the Future » Survey">
            <a:extLst>
              <a:ext uri="{FF2B5EF4-FFF2-40B4-BE49-F238E27FC236}">
                <a16:creationId xmlns:a16="http://schemas.microsoft.com/office/drawing/2014/main" id="{86635377-ACCD-1406-A841-73307CE46029}"/>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378121">
            <a:off x="8432800" y="4206678"/>
            <a:ext cx="2971165" cy="19952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Image result for finance symbol">
            <a:extLst>
              <a:ext uri="{FF2B5EF4-FFF2-40B4-BE49-F238E27FC236}">
                <a16:creationId xmlns:a16="http://schemas.microsoft.com/office/drawing/2014/main" id="{5C1F565D-0B0A-B574-3A53-347E46589E44}"/>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1790699" y="352494"/>
            <a:ext cx="1209675" cy="1209675"/>
          </a:xfrm>
          <a:prstGeom prst="ellipse">
            <a:avLst/>
          </a:prstGeom>
          <a:ln w="190500" cap="rnd">
            <a:solidFill>
              <a:srgbClr val="C8C6BD"/>
            </a:solidFill>
            <a:prstDash val="solid"/>
          </a:ln>
          <a:effectLst>
            <a:outerShdw blurRad="127000" algn="bl" rotWithShape="0">
              <a:srgbClr val="000000"/>
            </a:outerShdw>
          </a:effectLst>
          <a:scene3d>
            <a:camera prst="isometricTopUp"/>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689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9A8D-760F-112F-4F47-5DC948EA36C5}"/>
              </a:ext>
            </a:extLst>
          </p:cNvPr>
          <p:cNvSpPr>
            <a:spLocks noGrp="1"/>
          </p:cNvSpPr>
          <p:nvPr>
            <p:ph type="title"/>
          </p:nvPr>
        </p:nvSpPr>
        <p:spPr/>
        <p:txBody>
          <a:bodyPr/>
          <a:lstStyle/>
          <a:p>
            <a:pPr algn="ctr"/>
            <a:r>
              <a:rPr lang="en-IN" dirty="0">
                <a:solidFill>
                  <a:srgbClr val="7030A0"/>
                </a:solidFill>
                <a:latin typeface="Algerian" panose="04020705040A02060702" pitchFamily="82" charset="0"/>
              </a:rPr>
              <a:t>Government matter</a:t>
            </a:r>
          </a:p>
        </p:txBody>
      </p:sp>
      <p:sp>
        <p:nvSpPr>
          <p:cNvPr id="3" name="Rectangle: Rounded Corners 2">
            <a:extLst>
              <a:ext uri="{FF2B5EF4-FFF2-40B4-BE49-F238E27FC236}">
                <a16:creationId xmlns:a16="http://schemas.microsoft.com/office/drawing/2014/main" id="{F31684EB-4AFC-41FD-E5FC-0493982F5F97}"/>
              </a:ext>
            </a:extLst>
          </p:cNvPr>
          <p:cNvSpPr/>
          <p:nvPr/>
        </p:nvSpPr>
        <p:spPr>
          <a:xfrm>
            <a:off x="444500" y="2057401"/>
            <a:ext cx="6728460" cy="444499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3B1A9C5-CD9B-AEBD-2D96-387B5253AC20}"/>
              </a:ext>
            </a:extLst>
          </p:cNvPr>
          <p:cNvSpPr txBox="1"/>
          <p:nvPr/>
        </p:nvSpPr>
        <p:spPr>
          <a:xfrm>
            <a:off x="965200" y="2438400"/>
            <a:ext cx="5791200" cy="4247317"/>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rgbClr val="202122"/>
                </a:solidFill>
                <a:latin typeface="Times New Roman" panose="02020603050405020304" pitchFamily="18" charset="0"/>
                <a:cs typeface="Times New Roman" panose="02020603050405020304" pitchFamily="18" charset="0"/>
              </a:rPr>
              <a:t>I</a:t>
            </a:r>
            <a:r>
              <a:rPr lang="en-US" b="0" i="0" dirty="0">
                <a:solidFill>
                  <a:srgbClr val="202122"/>
                </a:solidFill>
                <a:effectLst/>
                <a:latin typeface="Times New Roman" panose="02020603050405020304" pitchFamily="18" charset="0"/>
                <a:cs typeface="Times New Roman" panose="02020603050405020304" pitchFamily="18" charset="0"/>
              </a:rPr>
              <a:t>n 1980, the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2" tooltip="Government of India"/>
              </a:rPr>
              <a:t>Government of India</a:t>
            </a:r>
            <a:r>
              <a:rPr lang="en-US" b="0" i="0" dirty="0">
                <a:solidFill>
                  <a:srgbClr val="202122"/>
                </a:solidFill>
                <a:effectLst/>
                <a:latin typeface="Times New Roman" panose="02020603050405020304" pitchFamily="18" charset="0"/>
                <a:cs typeface="Times New Roman" panose="02020603050405020304" pitchFamily="18" charset="0"/>
              </a:rPr>
              <a:t> passed the </a:t>
            </a:r>
            <a:r>
              <a:rPr lang="en-US" b="0" i="0" dirty="0" err="1">
                <a:solidFill>
                  <a:srgbClr val="202122"/>
                </a:solidFill>
                <a:effectLst/>
                <a:latin typeface="Times New Roman" panose="02020603050405020304" pitchFamily="18" charset="0"/>
                <a:cs typeface="Times New Roman" panose="02020603050405020304" pitchFamily="18" charset="0"/>
              </a:rPr>
              <a:t>Auroville</a:t>
            </a:r>
            <a:r>
              <a:rPr lang="en-US" b="0" i="0" dirty="0">
                <a:solidFill>
                  <a:srgbClr val="202122"/>
                </a:solidFill>
                <a:effectLst/>
                <a:latin typeface="Times New Roman" panose="02020603050405020304" pitchFamily="18" charset="0"/>
                <a:cs typeface="Times New Roman" panose="02020603050405020304" pitchFamily="18" charset="0"/>
              </a:rPr>
              <a:t> Emergency Provision Act 1980, under which it took over the city's management. </a:t>
            </a:r>
          </a:p>
          <a:p>
            <a:endParaRPr lang="en-US" b="0" i="0" dirty="0">
              <a:solidFill>
                <a:srgbClr val="202122"/>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0" i="0" dirty="0">
                <a:solidFill>
                  <a:srgbClr val="202122"/>
                </a:solidFill>
                <a:effectLst/>
                <a:latin typeface="Times New Roman" panose="02020603050405020304" pitchFamily="18" charset="0"/>
                <a:cs typeface="Times New Roman" panose="02020603050405020304" pitchFamily="18" charset="0"/>
              </a:rPr>
              <a:t>The Act stipulated the vesting of all movable and immovable assets of the city in a foundation, known as </a:t>
            </a:r>
            <a:r>
              <a:rPr lang="en-US" b="0" i="0" dirty="0" err="1">
                <a:solidFill>
                  <a:srgbClr val="202122"/>
                </a:solidFill>
                <a:effectLst/>
                <a:latin typeface="Times New Roman" panose="02020603050405020304" pitchFamily="18" charset="0"/>
                <a:cs typeface="Times New Roman" panose="02020603050405020304" pitchFamily="18" charset="0"/>
              </a:rPr>
              <a:t>Auroville</a:t>
            </a:r>
            <a:r>
              <a:rPr lang="en-US" b="0" i="0" dirty="0">
                <a:solidFill>
                  <a:srgbClr val="202122"/>
                </a:solidFill>
                <a:effectLst/>
                <a:latin typeface="Times New Roman" panose="02020603050405020304" pitchFamily="18" charset="0"/>
                <a:cs typeface="Times New Roman" panose="02020603050405020304" pitchFamily="18" charset="0"/>
              </a:rPr>
              <a:t> Foundation</a:t>
            </a:r>
          </a:p>
          <a:p>
            <a:endParaRPr lang="en-US" dirty="0">
              <a:solidFill>
                <a:srgbClr val="20212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0" i="0" dirty="0">
                <a:solidFill>
                  <a:srgbClr val="202122"/>
                </a:solidFill>
                <a:effectLst/>
                <a:latin typeface="Times New Roman" panose="02020603050405020304" pitchFamily="18" charset="0"/>
                <a:cs typeface="Times New Roman" panose="02020603050405020304" pitchFamily="18" charset="0"/>
              </a:rPr>
              <a:t>three-tier governing system: the Governing Board; the Residents' Assembly and the </a:t>
            </a:r>
            <a:r>
              <a:rPr lang="en-US" b="0" i="0" dirty="0" err="1">
                <a:solidFill>
                  <a:srgbClr val="202122"/>
                </a:solidFill>
                <a:effectLst/>
                <a:latin typeface="Times New Roman" panose="02020603050405020304" pitchFamily="18" charset="0"/>
                <a:cs typeface="Times New Roman" panose="02020603050405020304" pitchFamily="18" charset="0"/>
              </a:rPr>
              <a:t>Auroville</a:t>
            </a:r>
            <a:r>
              <a:rPr lang="en-US" b="0" i="0" dirty="0">
                <a:solidFill>
                  <a:srgbClr val="202122"/>
                </a:solidFill>
                <a:effectLst/>
                <a:latin typeface="Times New Roman" panose="02020603050405020304" pitchFamily="18" charset="0"/>
                <a:cs typeface="Times New Roman" panose="02020603050405020304" pitchFamily="18" charset="0"/>
              </a:rPr>
              <a:t> International Advisory Council.</a:t>
            </a:r>
          </a:p>
          <a:p>
            <a:pPr marL="285750" indent="-285750">
              <a:buFont typeface="Wingdings" panose="05000000000000000000" pitchFamily="2" charset="2"/>
              <a:buChar char="v"/>
            </a:pPr>
            <a:endParaRPr lang="en-US" dirty="0">
              <a:solidFill>
                <a:srgbClr val="20212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0" i="0" dirty="0">
                <a:solidFill>
                  <a:srgbClr val="202122"/>
                </a:solidFill>
                <a:effectLst/>
                <a:latin typeface="Times New Roman" panose="02020603050405020304" pitchFamily="18" charset="0"/>
                <a:cs typeface="Times New Roman" panose="02020603050405020304" pitchFamily="18" charset="0"/>
              </a:rPr>
              <a:t>In order to protect children in the </a:t>
            </a:r>
            <a:r>
              <a:rPr lang="en-US" b="0" i="0" dirty="0" err="1">
                <a:solidFill>
                  <a:srgbClr val="202122"/>
                </a:solidFill>
                <a:effectLst/>
                <a:latin typeface="Times New Roman" panose="02020603050405020304" pitchFamily="18" charset="0"/>
                <a:cs typeface="Times New Roman" panose="02020603050405020304" pitchFamily="18" charset="0"/>
              </a:rPr>
              <a:t>Auroville</a:t>
            </a:r>
            <a:r>
              <a:rPr lang="en-US" b="0" i="0" dirty="0">
                <a:solidFill>
                  <a:srgbClr val="202122"/>
                </a:solidFill>
                <a:effectLst/>
                <a:latin typeface="Times New Roman" panose="02020603050405020304" pitchFamily="18" charset="0"/>
                <a:cs typeface="Times New Roman" panose="02020603050405020304" pitchFamily="18" charset="0"/>
              </a:rPr>
              <a:t> area from child abuse</a:t>
            </a:r>
          </a:p>
          <a:p>
            <a:endParaRPr lang="en-US" dirty="0">
              <a:solidFill>
                <a:srgbClr val="202122"/>
              </a:solidFill>
              <a:latin typeface="Times New Roman" panose="02020603050405020304" pitchFamily="18" charset="0"/>
              <a:cs typeface="Times New Roman" panose="02020603050405020304" pitchFamily="18" charset="0"/>
            </a:endParaRPr>
          </a:p>
        </p:txBody>
      </p:sp>
      <p:pic>
        <p:nvPicPr>
          <p:cNvPr id="2050" name="Picture 2" descr="Narendra Modi in Puducherry: PM visits Matri Mandir in Auroville, calls  India 'spiritual destination' for the world - Photos News , Firstpost">
            <a:extLst>
              <a:ext uri="{FF2B5EF4-FFF2-40B4-BE49-F238E27FC236}">
                <a16:creationId xmlns:a16="http://schemas.microsoft.com/office/drawing/2014/main" id="{BDDC95FA-BA45-DF3A-48CB-6FA98C31A2A3}"/>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rot="646119">
            <a:off x="8171180" y="1752600"/>
            <a:ext cx="2724150" cy="16764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80B16A-5EBD-CCB2-AA43-CD046F185FAF}"/>
              </a:ext>
            </a:extLst>
          </p:cNvPr>
          <p:cNvPicPr>
            <a:picLocks noChangeAspect="1"/>
          </p:cNvPicPr>
          <p:nvPr/>
        </p:nvPicPr>
        <p:blipFill>
          <a:blip r:embed="rId4">
            <a:alphaModFix amt="35000"/>
          </a:blip>
          <a:stretch>
            <a:fillRect/>
          </a:stretch>
        </p:blipFill>
        <p:spPr>
          <a:xfrm>
            <a:off x="1563146" y="266845"/>
            <a:ext cx="2590301" cy="1325563"/>
          </a:xfrm>
          <a:prstGeom prst="rect">
            <a:avLst/>
          </a:prstGeom>
          <a:ln w="88900" cap="sq" cmpd="thickThin">
            <a:solidFill>
              <a:srgbClr val="000000"/>
            </a:solidFill>
            <a:prstDash val="solid"/>
            <a:miter lim="800000"/>
          </a:ln>
          <a:effectLst>
            <a:innerShdw blurRad="76200">
              <a:srgbClr val="000000"/>
            </a:innerShdw>
          </a:effectLst>
        </p:spPr>
      </p:pic>
      <p:pic>
        <p:nvPicPr>
          <p:cNvPr id="2052" name="Picture 4" descr="Why the Resistance Against Auroville's 'Crown' Project Is Not Justified">
            <a:extLst>
              <a:ext uri="{FF2B5EF4-FFF2-40B4-BE49-F238E27FC236}">
                <a16:creationId xmlns:a16="http://schemas.microsoft.com/office/drawing/2014/main" id="{054B5EDA-2AA8-CDBD-5397-F03B810DE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006" y="4043362"/>
            <a:ext cx="3028950" cy="15144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045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D02A-2285-8379-76D3-8442D9116B3C}"/>
              </a:ext>
            </a:extLst>
          </p:cNvPr>
          <p:cNvSpPr>
            <a:spLocks noGrp="1"/>
          </p:cNvSpPr>
          <p:nvPr>
            <p:ph type="title"/>
          </p:nvPr>
        </p:nvSpPr>
        <p:spPr>
          <a:xfrm>
            <a:off x="2570480" y="327493"/>
            <a:ext cx="8610600" cy="1293028"/>
          </a:xfrm>
        </p:spPr>
        <p:txBody>
          <a:bodyPr/>
          <a:lstStyle/>
          <a:p>
            <a:pPr algn="ctr"/>
            <a:r>
              <a:rPr lang="en-IN" dirty="0">
                <a:solidFill>
                  <a:schemeClr val="accent4"/>
                </a:solidFill>
                <a:latin typeface="Algerian" panose="04020705040A02060702" pitchFamily="82" charset="0"/>
              </a:rPr>
              <a:t>SECURITY ISSUE</a:t>
            </a:r>
          </a:p>
        </p:txBody>
      </p:sp>
      <p:sp>
        <p:nvSpPr>
          <p:cNvPr id="3" name="Rectangle: Top Corners Rounded 2">
            <a:extLst>
              <a:ext uri="{FF2B5EF4-FFF2-40B4-BE49-F238E27FC236}">
                <a16:creationId xmlns:a16="http://schemas.microsoft.com/office/drawing/2014/main" id="{9AB52ED7-2899-A340-0FD3-7EBB0BBECE2F}"/>
              </a:ext>
            </a:extLst>
          </p:cNvPr>
          <p:cNvSpPr/>
          <p:nvPr/>
        </p:nvSpPr>
        <p:spPr>
          <a:xfrm>
            <a:off x="619760" y="1849120"/>
            <a:ext cx="6695440" cy="4389120"/>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546F42D-59E4-E772-6B63-A0F5454718E3}"/>
              </a:ext>
            </a:extLst>
          </p:cNvPr>
          <p:cNvSpPr txBox="1"/>
          <p:nvPr/>
        </p:nvSpPr>
        <p:spPr>
          <a:xfrm>
            <a:off x="1016000" y="2529840"/>
            <a:ext cx="6055360" cy="2585323"/>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chemeClr val="accent3"/>
                </a:solidFill>
                <a:effectLst/>
                <a:latin typeface="Times New Roman" panose="02020603050405020304" pitchFamily="18" charset="0"/>
                <a:cs typeface="Times New Roman" panose="02020603050405020304" pitchFamily="18" charset="0"/>
              </a:rPr>
              <a:t>On December 4th, 2021, local police, joined by a group of outsiders, began demolishing the </a:t>
            </a:r>
            <a:r>
              <a:rPr lang="en-US" b="0" i="0" dirty="0" err="1">
                <a:solidFill>
                  <a:schemeClr val="accent3"/>
                </a:solidFill>
                <a:effectLst/>
                <a:latin typeface="Times New Roman" panose="02020603050405020304" pitchFamily="18" charset="0"/>
                <a:cs typeface="Times New Roman" panose="02020603050405020304" pitchFamily="18" charset="0"/>
              </a:rPr>
              <a:t>Auroville</a:t>
            </a:r>
            <a:r>
              <a:rPr lang="en-US" b="0" i="0" dirty="0">
                <a:solidFill>
                  <a:schemeClr val="accent3"/>
                </a:solidFill>
                <a:effectLst/>
                <a:latin typeface="Times New Roman" panose="02020603050405020304" pitchFamily="18" charset="0"/>
                <a:cs typeface="Times New Roman" panose="02020603050405020304" pitchFamily="18" charset="0"/>
              </a:rPr>
              <a:t> Youth Centre – uprooting the surrounding trees with the help of </a:t>
            </a:r>
            <a:r>
              <a:rPr lang="en-US" b="0" i="0" u="none" strike="noStrike" dirty="0">
                <a:solidFill>
                  <a:schemeClr val="accent3"/>
                </a:solidFill>
                <a:effectLst/>
                <a:latin typeface="Times New Roman" panose="02020603050405020304" pitchFamily="18" charset="0"/>
                <a:cs typeface="Times New Roman" panose="02020603050405020304" pitchFamily="18" charset="0"/>
                <a:hlinkClick r:id="rId2" tooltip="JCBs (page does not exist)">
                  <a:extLst>
                    <a:ext uri="{A12FA001-AC4F-418D-AE19-62706E023703}">
                      <ahyp:hlinkClr xmlns:ahyp="http://schemas.microsoft.com/office/drawing/2018/hyperlinkcolor" val="tx"/>
                    </a:ext>
                  </a:extLst>
                </a:hlinkClick>
              </a:rPr>
              <a:t>JCBs</a:t>
            </a:r>
            <a:r>
              <a:rPr lang="en-US" b="0" i="0" dirty="0">
                <a:solidFill>
                  <a:schemeClr val="accent3"/>
                </a:solidFill>
                <a:effectLst/>
                <a:latin typeface="Times New Roman" panose="02020603050405020304" pitchFamily="18" charset="0"/>
                <a:cs typeface="Times New Roman" panose="02020603050405020304" pitchFamily="18" charset="0"/>
              </a:rPr>
              <a:t>.</a:t>
            </a:r>
          </a:p>
          <a:p>
            <a:endParaRPr lang="en-US" b="0" i="0" dirty="0">
              <a:solidFill>
                <a:schemeClr val="accent3"/>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0" i="0" dirty="0">
                <a:solidFill>
                  <a:schemeClr val="accent3"/>
                </a:solidFill>
                <a:effectLst/>
                <a:latin typeface="Times New Roman" panose="02020603050405020304" pitchFamily="18" charset="0"/>
                <a:cs typeface="Times New Roman" panose="02020603050405020304" pitchFamily="18" charset="0"/>
              </a:rPr>
              <a:t> Foreign residents of </a:t>
            </a:r>
            <a:r>
              <a:rPr lang="en-US" b="0" i="0" dirty="0" err="1">
                <a:solidFill>
                  <a:schemeClr val="accent3"/>
                </a:solidFill>
                <a:effectLst/>
                <a:latin typeface="Times New Roman" panose="02020603050405020304" pitchFamily="18" charset="0"/>
                <a:cs typeface="Times New Roman" panose="02020603050405020304" pitchFamily="18" charset="0"/>
              </a:rPr>
              <a:t>Auroville</a:t>
            </a:r>
            <a:r>
              <a:rPr lang="en-US" b="0" i="0" dirty="0">
                <a:solidFill>
                  <a:schemeClr val="accent3"/>
                </a:solidFill>
                <a:effectLst/>
                <a:latin typeface="Times New Roman" panose="02020603050405020304" pitchFamily="18" charset="0"/>
                <a:cs typeface="Times New Roman" panose="02020603050405020304" pitchFamily="18" charset="0"/>
              </a:rPr>
              <a:t>, including many early settlers, are facing issues with visa extensions, and with an FIR having been filed against 6 residents, 5 of whom are foreign nationals, for obstructing allegedly illegal entry to confidential documents</a:t>
            </a:r>
            <a:endParaRPr lang="en-IN" dirty="0">
              <a:solidFill>
                <a:schemeClr val="accent3"/>
              </a:solidFill>
              <a:latin typeface="Times New Roman" panose="02020603050405020304" pitchFamily="18" charset="0"/>
              <a:cs typeface="Times New Roman" panose="02020603050405020304" pitchFamily="18" charset="0"/>
            </a:endParaRPr>
          </a:p>
        </p:txBody>
      </p:sp>
      <p:pic>
        <p:nvPicPr>
          <p:cNvPr id="3074" name="Picture 2" descr="Welcome to Auroville | Auroville">
            <a:extLst>
              <a:ext uri="{FF2B5EF4-FFF2-40B4-BE49-F238E27FC236}">
                <a16:creationId xmlns:a16="http://schemas.microsoft.com/office/drawing/2014/main" id="{775CE8FC-25DB-0824-61C2-3D3F3584B1B9}"/>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8966200" y="1428750"/>
            <a:ext cx="2286000" cy="20002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isometricOffAxis2Lef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129FA1E-D241-AAE4-00A1-5EAE1B47D67E}"/>
              </a:ext>
            </a:extLst>
          </p:cNvPr>
          <p:cNvPicPr>
            <a:picLocks noChangeAspect="1"/>
          </p:cNvPicPr>
          <p:nvPr/>
        </p:nvPicPr>
        <p:blipFill>
          <a:blip r:embed="rId4">
            <a:alphaModFix/>
          </a:blip>
          <a:stretch>
            <a:fillRect/>
          </a:stretch>
        </p:blipFill>
        <p:spPr>
          <a:xfrm rot="387848">
            <a:off x="8211185" y="3909695"/>
            <a:ext cx="2619375" cy="1743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What Is the Definition of a Security Officer?">
            <a:extLst>
              <a:ext uri="{FF2B5EF4-FFF2-40B4-BE49-F238E27FC236}">
                <a16:creationId xmlns:a16="http://schemas.microsoft.com/office/drawing/2014/main" id="{0132BC48-BC21-4CF5-96A0-D4DE588C671F}"/>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2570480" y="62286"/>
            <a:ext cx="2065020" cy="132751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078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77444-6308-9143-B4ED-42FBC2DCDD8A}"/>
              </a:ext>
            </a:extLst>
          </p:cNvPr>
          <p:cNvSpPr>
            <a:spLocks noGrp="1"/>
          </p:cNvSpPr>
          <p:nvPr>
            <p:ph type="title"/>
          </p:nvPr>
        </p:nvSpPr>
        <p:spPr/>
        <p:txBody>
          <a:bodyPr/>
          <a:lstStyle/>
          <a:p>
            <a:endParaRPr lang="en-US"/>
          </a:p>
        </p:txBody>
      </p:sp>
      <p:pic>
        <p:nvPicPr>
          <p:cNvPr id="6" name="Picture 6">
            <a:extLst>
              <a:ext uri="{FF2B5EF4-FFF2-40B4-BE49-F238E27FC236}">
                <a16:creationId xmlns:a16="http://schemas.microsoft.com/office/drawing/2014/main" id="{1549927B-C19E-8A4A-E703-502893EB95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11" name="Content Placeholder 10">
            <a:extLst>
              <a:ext uri="{FF2B5EF4-FFF2-40B4-BE49-F238E27FC236}">
                <a16:creationId xmlns:a16="http://schemas.microsoft.com/office/drawing/2014/main" id="{6DDFAB27-6DD5-D0E2-5D3A-49001EBB8407}"/>
              </a:ext>
            </a:extLst>
          </p:cNvPr>
          <p:cNvSpPr>
            <a:spLocks noGrp="1"/>
          </p:cNvSpPr>
          <p:nvPr>
            <p:ph sz="half" idx="2"/>
          </p:nvPr>
        </p:nvSpPr>
        <p:spPr>
          <a:xfrm>
            <a:off x="6172200" y="1825625"/>
            <a:ext cx="4751297" cy="2753735"/>
          </a:xfrm>
        </p:spPr>
        <p:txBody>
          <a:bodyPr/>
          <a:lstStyle/>
          <a:p>
            <a:endParaRPr lang="en-US"/>
          </a:p>
        </p:txBody>
      </p:sp>
      <p:sp>
        <p:nvSpPr>
          <p:cNvPr id="12" name="Rectangle 11">
            <a:extLst>
              <a:ext uri="{FF2B5EF4-FFF2-40B4-BE49-F238E27FC236}">
                <a16:creationId xmlns:a16="http://schemas.microsoft.com/office/drawing/2014/main" id="{274E3263-DDA4-402F-3E80-4417AEA5FD1A}"/>
              </a:ext>
            </a:extLst>
          </p:cNvPr>
          <p:cNvSpPr/>
          <p:nvPr/>
        </p:nvSpPr>
        <p:spPr>
          <a:xfrm>
            <a:off x="6172200" y="811008"/>
            <a:ext cx="5320553" cy="376835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8BB87FC-15BD-8F78-193B-55FEA736F82D}"/>
              </a:ext>
            </a:extLst>
          </p:cNvPr>
          <p:cNvSpPr txBox="1"/>
          <p:nvPr/>
        </p:nvSpPr>
        <p:spPr>
          <a:xfrm>
            <a:off x="6456827" y="1125523"/>
            <a:ext cx="4751297" cy="3139321"/>
          </a:xfrm>
          <a:prstGeom prst="rect">
            <a:avLst/>
          </a:prstGeom>
          <a:noFill/>
        </p:spPr>
        <p:txBody>
          <a:bodyPr wrap="square" rtlCol="0">
            <a:spAutoFit/>
          </a:bodyPr>
          <a:lstStyle/>
          <a:p>
            <a:r>
              <a:rPr lang="en-GB" b="1" i="0" dirty="0">
                <a:effectLst/>
                <a:latin typeface="ui-sans-serif"/>
              </a:rPr>
              <a:t>• At present, </a:t>
            </a:r>
            <a:r>
              <a:rPr lang="en-GB" b="1" i="0" dirty="0" err="1">
                <a:effectLst/>
                <a:latin typeface="ui-sans-serif"/>
              </a:rPr>
              <a:t>Auroville</a:t>
            </a:r>
            <a:r>
              <a:rPr lang="en-GB" b="1" i="0" dirty="0">
                <a:effectLst/>
                <a:latin typeface="ui-sans-serif"/>
              </a:rPr>
              <a:t> is a growing community of over 3000 people from 58 nations...</a:t>
            </a:r>
          </a:p>
          <a:p>
            <a:endParaRPr lang="en-GB" b="1" i="0" dirty="0">
              <a:effectLst/>
              <a:latin typeface="ui-sans-serif"/>
            </a:endParaRPr>
          </a:p>
          <a:p>
            <a:r>
              <a:rPr lang="en-GB" b="1" i="0" dirty="0">
                <a:effectLst/>
                <a:latin typeface="Georgia" panose="02040502050405020303" pitchFamily="18" charset="0"/>
              </a:rPr>
              <a:t>• </a:t>
            </a:r>
            <a:r>
              <a:rPr lang="en-GB" b="1" i="0" dirty="0" err="1">
                <a:effectLst/>
                <a:latin typeface="Georgia" panose="02040502050405020303" pitchFamily="18" charset="0"/>
              </a:rPr>
              <a:t>Auroville</a:t>
            </a:r>
            <a:r>
              <a:rPr lang="en-GB" b="1" i="0" dirty="0">
                <a:effectLst/>
                <a:latin typeface="Georgia" panose="02040502050405020303" pitchFamily="18" charset="0"/>
              </a:rPr>
              <a:t> wants to be a universal town where men and women of all countries are able to live in peace and progressive harmony above all creeds, all politics and all nationalities. The purpose of </a:t>
            </a:r>
            <a:r>
              <a:rPr lang="en-GB" b="1" i="0" dirty="0" err="1">
                <a:effectLst/>
                <a:latin typeface="Georgia" panose="02040502050405020303" pitchFamily="18" charset="0"/>
              </a:rPr>
              <a:t>Auroville</a:t>
            </a:r>
            <a:r>
              <a:rPr lang="en-GB" b="1" i="0" dirty="0">
                <a:effectLst/>
                <a:latin typeface="Georgia" panose="02040502050405020303" pitchFamily="18" charset="0"/>
              </a:rPr>
              <a:t> is to realise human unity.</a:t>
            </a:r>
          </a:p>
          <a:p>
            <a:pPr algn="l"/>
            <a:endParaRPr lang="en-US" dirty="0"/>
          </a:p>
        </p:txBody>
      </p:sp>
      <p:sp>
        <p:nvSpPr>
          <p:cNvPr id="3" name="Rectangle: Rounded Corners 2">
            <a:extLst>
              <a:ext uri="{FF2B5EF4-FFF2-40B4-BE49-F238E27FC236}">
                <a16:creationId xmlns:a16="http://schemas.microsoft.com/office/drawing/2014/main" id="{39438718-4BA8-A0A9-AEF1-26C58786BB40}"/>
              </a:ext>
            </a:extLst>
          </p:cNvPr>
          <p:cNvSpPr/>
          <p:nvPr/>
        </p:nvSpPr>
        <p:spPr>
          <a:xfrm>
            <a:off x="206188" y="152943"/>
            <a:ext cx="5127812" cy="15377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rPr>
              <a:t>What is </a:t>
            </a:r>
            <a:r>
              <a:rPr lang="en-GB" sz="2800" b="1" dirty="0" err="1">
                <a:solidFill>
                  <a:schemeClr val="tx1"/>
                </a:solidFill>
              </a:rPr>
              <a:t>Auroville</a:t>
            </a:r>
            <a:r>
              <a:rPr lang="en-GB" sz="2800" b="1" dirty="0">
                <a:solidFill>
                  <a:schemeClr val="tx1"/>
                </a:solidFill>
              </a:rPr>
              <a:t>?</a:t>
            </a:r>
            <a:endParaRPr lang="en-US" sz="2800" b="1" dirty="0">
              <a:solidFill>
                <a:schemeClr val="tx1"/>
              </a:solidFill>
            </a:endParaRPr>
          </a:p>
        </p:txBody>
      </p:sp>
    </p:spTree>
    <p:extLst>
      <p:ext uri="{BB962C8B-B14F-4D97-AF65-F5344CB8AC3E}">
        <p14:creationId xmlns:p14="http://schemas.microsoft.com/office/powerpoint/2010/main" val="3224582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399E7-F22E-3E78-CEDD-FD184D36C90B}"/>
              </a:ext>
            </a:extLst>
          </p:cNvPr>
          <p:cNvSpPr>
            <a:spLocks noGrp="1"/>
          </p:cNvSpPr>
          <p:nvPr>
            <p:ph type="title"/>
          </p:nvPr>
        </p:nvSpPr>
        <p:spPr>
          <a:xfrm>
            <a:off x="2509520" y="146305"/>
            <a:ext cx="8610600" cy="1293028"/>
          </a:xfrm>
        </p:spPr>
        <p:txBody>
          <a:bodyPr/>
          <a:lstStyle/>
          <a:p>
            <a:pPr algn="ctr"/>
            <a:r>
              <a:rPr lang="en-IN" dirty="0">
                <a:solidFill>
                  <a:schemeClr val="accent1"/>
                </a:solidFill>
                <a:latin typeface="Algerian" panose="04020705040A02060702" pitchFamily="82" charset="0"/>
              </a:rPr>
              <a:t>CONCLUSION</a:t>
            </a:r>
          </a:p>
        </p:txBody>
      </p:sp>
      <p:graphicFrame>
        <p:nvGraphicFramePr>
          <p:cNvPr id="7" name="Diagram 6">
            <a:extLst>
              <a:ext uri="{FF2B5EF4-FFF2-40B4-BE49-F238E27FC236}">
                <a16:creationId xmlns:a16="http://schemas.microsoft.com/office/drawing/2014/main" id="{3C254A92-D297-6B52-8DFB-3FBF14383CA2}"/>
              </a:ext>
            </a:extLst>
          </p:cNvPr>
          <p:cNvGraphicFramePr/>
          <p:nvPr/>
        </p:nvGraphicFramePr>
        <p:xfrm>
          <a:off x="2032000"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D19D6D43-F6E9-D331-52B1-3BEAD0152719}"/>
              </a:ext>
            </a:extLst>
          </p:cNvPr>
          <p:cNvPicPr>
            <a:picLocks noChangeAspect="1"/>
          </p:cNvPicPr>
          <p:nvPr/>
        </p:nvPicPr>
        <p:blipFill>
          <a:blip r:embed="rId7">
            <a:alphaModFix amt="50000"/>
          </a:blip>
          <a:stretch>
            <a:fillRect/>
          </a:stretch>
        </p:blipFill>
        <p:spPr>
          <a:xfrm>
            <a:off x="8550760" y="146305"/>
            <a:ext cx="1609240" cy="1153795"/>
          </a:xfrm>
          <a:prstGeom prst="ellipse">
            <a:avLst/>
          </a:prstGeom>
          <a:ln>
            <a:noFill/>
          </a:ln>
          <a:effectLst>
            <a:softEdge rad="112500"/>
          </a:effectLst>
        </p:spPr>
      </p:pic>
      <p:pic>
        <p:nvPicPr>
          <p:cNvPr id="9" name="Picture 8">
            <a:extLst>
              <a:ext uri="{FF2B5EF4-FFF2-40B4-BE49-F238E27FC236}">
                <a16:creationId xmlns:a16="http://schemas.microsoft.com/office/drawing/2014/main" id="{118E145B-F688-7D2E-EB42-FDE9BB4EB99D}"/>
              </a:ext>
            </a:extLst>
          </p:cNvPr>
          <p:cNvPicPr>
            <a:picLocks noChangeAspect="1"/>
          </p:cNvPicPr>
          <p:nvPr/>
        </p:nvPicPr>
        <p:blipFill>
          <a:blip r:embed="rId8"/>
          <a:stretch>
            <a:fillRect/>
          </a:stretch>
        </p:blipFill>
        <p:spPr>
          <a:xfrm>
            <a:off x="101600" y="1540933"/>
            <a:ext cx="1765905" cy="988907"/>
          </a:xfrm>
          <a:prstGeom prst="ellipse">
            <a:avLst/>
          </a:prstGeom>
          <a:ln>
            <a:noFill/>
          </a:ln>
          <a:effectLst>
            <a:softEdge rad="112500"/>
          </a:effectLst>
        </p:spPr>
      </p:pic>
      <p:pic>
        <p:nvPicPr>
          <p:cNvPr id="5122" name="Picture 2" descr="Business Plan: Defining Your Opportunity | Covenant Group">
            <a:extLst>
              <a:ext uri="{FF2B5EF4-FFF2-40B4-BE49-F238E27FC236}">
                <a16:creationId xmlns:a16="http://schemas.microsoft.com/office/drawing/2014/main" id="{72265FEB-F52C-6023-4C9B-9EDD30D754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753" y="3299143"/>
            <a:ext cx="1302053" cy="86645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5124" name="Picture 4" descr="841 Word Weakness Photos - Free &amp; Royalty-Free Stock Photos from Dreamstime">
            <a:extLst>
              <a:ext uri="{FF2B5EF4-FFF2-40B4-BE49-F238E27FC236}">
                <a16:creationId xmlns:a16="http://schemas.microsoft.com/office/drawing/2014/main" id="{BDAC00D1-3F0D-D5C3-9A6E-FF9AC661C1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112" y="5008880"/>
            <a:ext cx="1628560" cy="108373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34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ank you images for ppt from SlideBazaar | Download Now">
            <a:extLst>
              <a:ext uri="{FF2B5EF4-FFF2-40B4-BE49-F238E27FC236}">
                <a16:creationId xmlns:a16="http://schemas.microsoft.com/office/drawing/2014/main" id="{A90EEDAC-73E8-48D6-4BF1-38A568C97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uroville - History, Location &amp; Key Facts 2022 - Viator">
            <a:extLst>
              <a:ext uri="{FF2B5EF4-FFF2-40B4-BE49-F238E27FC236}">
                <a16:creationId xmlns:a16="http://schemas.microsoft.com/office/drawing/2014/main" id="{E286C075-B7C1-385C-D8CB-190E7BBD5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93" y="508000"/>
            <a:ext cx="2396807" cy="22888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How is life at Auroville? - Quora">
            <a:extLst>
              <a:ext uri="{FF2B5EF4-FFF2-40B4-BE49-F238E27FC236}">
                <a16:creationId xmlns:a16="http://schemas.microsoft.com/office/drawing/2014/main" id="{1556A4AB-E76D-0B99-00A8-E49DE0F72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2459" y="4185919"/>
            <a:ext cx="2341695" cy="204247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883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9146-BB05-9A85-273E-5B347F19EF70}"/>
              </a:ext>
            </a:extLst>
          </p:cNvPr>
          <p:cNvSpPr>
            <a:spLocks noGrp="1"/>
          </p:cNvSpPr>
          <p:nvPr>
            <p:ph type="title"/>
          </p:nvPr>
        </p:nvSpPr>
        <p:spPr>
          <a:xfrm>
            <a:off x="839788" y="457199"/>
            <a:ext cx="3932237" cy="2734235"/>
          </a:xfrm>
        </p:spPr>
        <p:txBody>
          <a:bodyPr/>
          <a:lstStyle/>
          <a:p>
            <a:endParaRPr lang="en-US"/>
          </a:p>
        </p:txBody>
      </p:sp>
      <p:pic>
        <p:nvPicPr>
          <p:cNvPr id="5" name="Picture 5">
            <a:extLst>
              <a:ext uri="{FF2B5EF4-FFF2-40B4-BE49-F238E27FC236}">
                <a16:creationId xmlns:a16="http://schemas.microsoft.com/office/drawing/2014/main" id="{6E2E22D2-12B8-83F6-C372-0987C71B50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353" y="457199"/>
            <a:ext cx="4075671" cy="2746234"/>
          </a:xfrm>
        </p:spPr>
      </p:pic>
      <p:sp>
        <p:nvSpPr>
          <p:cNvPr id="4" name="Text Placeholder 3">
            <a:extLst>
              <a:ext uri="{FF2B5EF4-FFF2-40B4-BE49-F238E27FC236}">
                <a16:creationId xmlns:a16="http://schemas.microsoft.com/office/drawing/2014/main" id="{081E658B-0E65-D85C-A1C5-BC239AEE4F2F}"/>
              </a:ext>
            </a:extLst>
          </p:cNvPr>
          <p:cNvSpPr>
            <a:spLocks noGrp="1"/>
          </p:cNvSpPr>
          <p:nvPr>
            <p:ph type="body" sz="half" idx="2"/>
          </p:nvPr>
        </p:nvSpPr>
        <p:spPr>
          <a:xfrm>
            <a:off x="839788" y="3191434"/>
            <a:ext cx="3932237" cy="2677554"/>
          </a:xfrm>
        </p:spPr>
        <p:txBody>
          <a:bodyPr/>
          <a:lstStyle/>
          <a:p>
            <a:endParaRPr lang="en-US"/>
          </a:p>
        </p:txBody>
      </p:sp>
      <p:pic>
        <p:nvPicPr>
          <p:cNvPr id="6" name="Picture 6">
            <a:extLst>
              <a:ext uri="{FF2B5EF4-FFF2-40B4-BE49-F238E27FC236}">
                <a16:creationId xmlns:a16="http://schemas.microsoft.com/office/drawing/2014/main" id="{5DA3EEF3-483F-8D08-B249-9AD1FF3EE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53" y="3191433"/>
            <a:ext cx="4075671" cy="2706501"/>
          </a:xfrm>
          <a:prstGeom prst="rect">
            <a:avLst/>
          </a:prstGeom>
        </p:spPr>
      </p:pic>
      <p:pic>
        <p:nvPicPr>
          <p:cNvPr id="7" name="Picture 7">
            <a:extLst>
              <a:ext uri="{FF2B5EF4-FFF2-40B4-BE49-F238E27FC236}">
                <a16:creationId xmlns:a16="http://schemas.microsoft.com/office/drawing/2014/main" id="{2ABA0568-1FE6-F123-03E0-52F554E62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032" y="0"/>
            <a:ext cx="12377032" cy="7799294"/>
          </a:xfrm>
          <a:prstGeom prst="rect">
            <a:avLst/>
          </a:prstGeom>
        </p:spPr>
      </p:pic>
      <p:pic>
        <p:nvPicPr>
          <p:cNvPr id="10" name="Picture 10">
            <a:extLst>
              <a:ext uri="{FF2B5EF4-FFF2-40B4-BE49-F238E27FC236}">
                <a16:creationId xmlns:a16="http://schemas.microsoft.com/office/drawing/2014/main" id="{74DC737D-1E25-1452-F186-6B5E3BF87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49125"/>
            <a:ext cx="11352212" cy="4959749"/>
          </a:xfrm>
          <a:prstGeom prst="rect">
            <a:avLst/>
          </a:prstGeom>
        </p:spPr>
      </p:pic>
      <p:sp>
        <p:nvSpPr>
          <p:cNvPr id="11" name="Callout: Down Arrow 10">
            <a:extLst>
              <a:ext uri="{FF2B5EF4-FFF2-40B4-BE49-F238E27FC236}">
                <a16:creationId xmlns:a16="http://schemas.microsoft.com/office/drawing/2014/main" id="{FB4CA9BA-C94D-727A-8DA3-C7EB4CA5A70A}"/>
              </a:ext>
            </a:extLst>
          </p:cNvPr>
          <p:cNvSpPr/>
          <p:nvPr/>
        </p:nvSpPr>
        <p:spPr>
          <a:xfrm>
            <a:off x="2510118" y="332780"/>
            <a:ext cx="6334692" cy="1015157"/>
          </a:xfrm>
          <a:prstGeom prst="downArrowCallout">
            <a:avLst>
              <a:gd name="adj1" fmla="val 0"/>
              <a:gd name="adj2" fmla="val 12968"/>
              <a:gd name="adj3" fmla="val 26961"/>
              <a:gd name="adj4" fmla="val 6497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DCE94D8-AB46-08A8-7730-1FBCF1163BDB}"/>
              </a:ext>
            </a:extLst>
          </p:cNvPr>
          <p:cNvSpPr txBox="1"/>
          <p:nvPr/>
        </p:nvSpPr>
        <p:spPr>
          <a:xfrm rot="10800000" flipV="1">
            <a:off x="3239529" y="358577"/>
            <a:ext cx="5712937" cy="646331"/>
          </a:xfrm>
          <a:prstGeom prst="rect">
            <a:avLst/>
          </a:prstGeom>
          <a:noFill/>
        </p:spPr>
        <p:txBody>
          <a:bodyPr wrap="square" rtlCol="0">
            <a:spAutoFit/>
          </a:bodyPr>
          <a:lstStyle/>
          <a:p>
            <a:pPr algn="l"/>
            <a:r>
              <a:rPr lang="en-GB" sz="3600" b="1" dirty="0"/>
              <a:t>Founders of </a:t>
            </a:r>
            <a:r>
              <a:rPr lang="en-GB" sz="3600" b="1" dirty="0" err="1"/>
              <a:t>Auroville</a:t>
            </a:r>
            <a:r>
              <a:rPr lang="en-GB" sz="3600" b="1" dirty="0"/>
              <a:t> </a:t>
            </a:r>
            <a:endParaRPr lang="en-US" sz="3600" b="1" dirty="0"/>
          </a:p>
        </p:txBody>
      </p:sp>
      <p:sp>
        <p:nvSpPr>
          <p:cNvPr id="13" name="Rectangle: Rounded Corners 12">
            <a:extLst>
              <a:ext uri="{FF2B5EF4-FFF2-40B4-BE49-F238E27FC236}">
                <a16:creationId xmlns:a16="http://schemas.microsoft.com/office/drawing/2014/main" id="{1071D934-4B83-825E-6A49-A8FAFF15A865}"/>
              </a:ext>
            </a:extLst>
          </p:cNvPr>
          <p:cNvSpPr/>
          <p:nvPr/>
        </p:nvSpPr>
        <p:spPr>
          <a:xfrm flipV="1">
            <a:off x="343741" y="6276874"/>
            <a:ext cx="3902448" cy="7517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79C5CB2-B9FA-A5DC-0063-8D2BA9DE0052}"/>
              </a:ext>
            </a:extLst>
          </p:cNvPr>
          <p:cNvSpPr/>
          <p:nvPr/>
        </p:nvSpPr>
        <p:spPr>
          <a:xfrm>
            <a:off x="6190863" y="6276874"/>
            <a:ext cx="4338871" cy="7929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b="1" dirty="0">
                <a:solidFill>
                  <a:schemeClr val="tx1"/>
                </a:solidFill>
              </a:rPr>
              <a:t>Sri</a:t>
            </a:r>
            <a:r>
              <a:rPr lang="en-US" sz="2400" b="1" dirty="0">
                <a:solidFill>
                  <a:schemeClr val="tx1"/>
                </a:solidFill>
              </a:rPr>
              <a:t> </a:t>
            </a:r>
            <a:r>
              <a:rPr lang="en-GB" sz="2400" b="1" dirty="0" err="1">
                <a:solidFill>
                  <a:schemeClr val="tx1"/>
                </a:solidFill>
              </a:rPr>
              <a:t>Aurobindo</a:t>
            </a:r>
            <a:r>
              <a:rPr lang="en-GB" sz="2400" b="1" dirty="0">
                <a:solidFill>
                  <a:schemeClr val="tx1"/>
                </a:solidFill>
              </a:rPr>
              <a:t> Ghosh </a:t>
            </a:r>
            <a:endParaRPr lang="en-US" sz="2400" b="1" dirty="0">
              <a:solidFill>
                <a:schemeClr val="tx1"/>
              </a:solidFill>
            </a:endParaRPr>
          </a:p>
        </p:txBody>
      </p:sp>
      <p:sp>
        <p:nvSpPr>
          <p:cNvPr id="15" name="TextBox 14">
            <a:extLst>
              <a:ext uri="{FF2B5EF4-FFF2-40B4-BE49-F238E27FC236}">
                <a16:creationId xmlns:a16="http://schemas.microsoft.com/office/drawing/2014/main" id="{A254AC9F-7081-8528-AD2B-14F36BD1826A}"/>
              </a:ext>
            </a:extLst>
          </p:cNvPr>
          <p:cNvSpPr txBox="1"/>
          <p:nvPr/>
        </p:nvSpPr>
        <p:spPr>
          <a:xfrm>
            <a:off x="1165804" y="6442539"/>
            <a:ext cx="2701815" cy="461665"/>
          </a:xfrm>
          <a:prstGeom prst="rect">
            <a:avLst/>
          </a:prstGeom>
          <a:noFill/>
        </p:spPr>
        <p:txBody>
          <a:bodyPr wrap="square" rtlCol="0">
            <a:spAutoFit/>
          </a:bodyPr>
          <a:lstStyle/>
          <a:p>
            <a:pPr algn="l"/>
            <a:r>
              <a:rPr lang="en-GB" sz="2400" b="1" dirty="0" err="1"/>
              <a:t>Mirra</a:t>
            </a:r>
            <a:r>
              <a:rPr lang="en-GB" sz="2400" b="1" dirty="0"/>
              <a:t> </a:t>
            </a:r>
            <a:r>
              <a:rPr lang="en-GB" sz="2400" b="1" dirty="0" err="1"/>
              <a:t>Alfassa</a:t>
            </a:r>
            <a:endParaRPr lang="en-US" sz="2400" b="1" dirty="0"/>
          </a:p>
        </p:txBody>
      </p:sp>
    </p:spTree>
    <p:extLst>
      <p:ext uri="{BB962C8B-B14F-4D97-AF65-F5344CB8AC3E}">
        <p14:creationId xmlns:p14="http://schemas.microsoft.com/office/powerpoint/2010/main" val="1605602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0DFD701-C9FF-28F7-177A-7AED0CC5B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 y="0"/>
            <a:ext cx="6734053" cy="6858000"/>
          </a:xfrm>
          <a:prstGeom prst="rect">
            <a:avLst/>
          </a:prstGeom>
        </p:spPr>
      </p:pic>
      <p:sp>
        <p:nvSpPr>
          <p:cNvPr id="8" name="Rectangle: Rounded Corners 7">
            <a:extLst>
              <a:ext uri="{FF2B5EF4-FFF2-40B4-BE49-F238E27FC236}">
                <a16:creationId xmlns:a16="http://schemas.microsoft.com/office/drawing/2014/main" id="{A25987F3-9960-2B60-1E05-B56CD990A999}"/>
              </a:ext>
            </a:extLst>
          </p:cNvPr>
          <p:cNvSpPr/>
          <p:nvPr/>
        </p:nvSpPr>
        <p:spPr>
          <a:xfrm>
            <a:off x="6687670" y="0"/>
            <a:ext cx="5504329" cy="190051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800" b="1" dirty="0">
                <a:solidFill>
                  <a:schemeClr val="tx1"/>
                </a:solidFill>
              </a:rPr>
              <a:t>What’s the Vision of the city?</a:t>
            </a:r>
            <a:endParaRPr lang="en-US" sz="2800" b="1" dirty="0">
              <a:solidFill>
                <a:schemeClr val="tx1"/>
              </a:solidFill>
            </a:endParaRPr>
          </a:p>
        </p:txBody>
      </p:sp>
      <p:sp>
        <p:nvSpPr>
          <p:cNvPr id="10" name="Rectangle 9">
            <a:extLst>
              <a:ext uri="{FF2B5EF4-FFF2-40B4-BE49-F238E27FC236}">
                <a16:creationId xmlns:a16="http://schemas.microsoft.com/office/drawing/2014/main" id="{BC4E239A-103F-B322-6C32-2806680E2030}"/>
              </a:ext>
            </a:extLst>
          </p:cNvPr>
          <p:cNvSpPr/>
          <p:nvPr/>
        </p:nvSpPr>
        <p:spPr>
          <a:xfrm>
            <a:off x="6696634" y="1900518"/>
            <a:ext cx="5504329" cy="49574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b="1" i="0" dirty="0" err="1">
                <a:solidFill>
                  <a:schemeClr val="tx2"/>
                </a:solidFill>
                <a:effectLst/>
                <a:latin typeface="Helvetica"/>
              </a:rPr>
              <a:t>Auroville</a:t>
            </a:r>
            <a:r>
              <a:rPr lang="en-GB" sz="2000" b="1" i="0" dirty="0">
                <a:solidFill>
                  <a:schemeClr val="tx2"/>
                </a:solidFill>
                <a:effectLst/>
                <a:latin typeface="Helvetica"/>
              </a:rPr>
              <a:t>, sometimes referred to as "The City of Dawn" is conceived for 50,000 inhabitants from around the world. At the centre stands the </a:t>
            </a:r>
            <a:r>
              <a:rPr lang="en-GB" sz="2000" b="1" i="0" dirty="0" err="1">
                <a:solidFill>
                  <a:schemeClr val="tx2"/>
                </a:solidFill>
                <a:effectLst/>
                <a:latin typeface="Helvetica"/>
              </a:rPr>
              <a:t>Matrimandir</a:t>
            </a:r>
            <a:r>
              <a:rPr lang="en-GB" sz="2000" b="1" i="0" dirty="0">
                <a:solidFill>
                  <a:schemeClr val="tx2"/>
                </a:solidFill>
                <a:effectLst/>
                <a:latin typeface="Helvetica"/>
              </a:rPr>
              <a:t>, the "soul of the city", a place for individual silent concentration, in an oval shaped Peace Area surrounded by a lake. Radiating out beyond the lake are four Zones - the Industrial (north), Cultural (north east), Residential (south/south west) and International (west) - each focusing on an important aspect of the town's life. Surrounding the township will be a Green Belt consisting of forested areas, farms and sanctuaries.</a:t>
            </a:r>
            <a:r>
              <a:rPr lang="en-GB" b="0" i="0" dirty="0">
                <a:solidFill>
                  <a:srgbClr val="374151"/>
                </a:solidFill>
                <a:effectLst/>
                <a:latin typeface="Helvetica"/>
              </a:rPr>
              <a:t> </a:t>
            </a:r>
            <a:endParaRPr lang="en-US" dirty="0"/>
          </a:p>
        </p:txBody>
      </p:sp>
    </p:spTree>
    <p:extLst>
      <p:ext uri="{BB962C8B-B14F-4D97-AF65-F5344CB8AC3E}">
        <p14:creationId xmlns:p14="http://schemas.microsoft.com/office/powerpoint/2010/main" val="3334602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3A49-1ACB-CF9E-677A-A237E56FC8B7}"/>
              </a:ext>
            </a:extLst>
          </p:cNvPr>
          <p:cNvSpPr>
            <a:spLocks noGrp="1"/>
          </p:cNvSpPr>
          <p:nvPr>
            <p:ph type="title"/>
          </p:nvPr>
        </p:nvSpPr>
        <p:spPr/>
        <p:txBody>
          <a:bodyPr/>
          <a:lstStyle/>
          <a:p>
            <a:r>
              <a:rPr lang="en-GB" b="1" dirty="0"/>
              <a:t>A City of the Future</a:t>
            </a:r>
            <a:endParaRPr lang="en-US" b="1" dirty="0"/>
          </a:p>
        </p:txBody>
      </p:sp>
      <p:pic>
        <p:nvPicPr>
          <p:cNvPr id="5" name="Picture 5">
            <a:extLst>
              <a:ext uri="{FF2B5EF4-FFF2-40B4-BE49-F238E27FC236}">
                <a16:creationId xmlns:a16="http://schemas.microsoft.com/office/drawing/2014/main" id="{B2DE3742-E463-79ED-D4F5-1F12A424DC9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935131"/>
            <a:ext cx="5181600" cy="4132326"/>
          </a:xfrm>
        </p:spPr>
      </p:pic>
      <p:sp>
        <p:nvSpPr>
          <p:cNvPr id="6" name="TextBox 5">
            <a:extLst>
              <a:ext uri="{FF2B5EF4-FFF2-40B4-BE49-F238E27FC236}">
                <a16:creationId xmlns:a16="http://schemas.microsoft.com/office/drawing/2014/main" id="{DAE51BBB-FF92-B616-8522-4CF9DD224047}"/>
              </a:ext>
            </a:extLst>
          </p:cNvPr>
          <p:cNvSpPr txBox="1"/>
          <p:nvPr/>
        </p:nvSpPr>
        <p:spPr>
          <a:xfrm>
            <a:off x="161365" y="1877635"/>
            <a:ext cx="6010835" cy="4247317"/>
          </a:xfrm>
          <a:prstGeom prst="rect">
            <a:avLst/>
          </a:prstGeom>
          <a:noFill/>
        </p:spPr>
        <p:txBody>
          <a:bodyPr wrap="square" rtlCol="0">
            <a:spAutoFit/>
          </a:bodyPr>
          <a:lstStyle/>
          <a:p>
            <a:endParaRPr lang="en-GB" b="1" i="0" dirty="0">
              <a:solidFill>
                <a:srgbClr val="000000"/>
              </a:solidFill>
              <a:effectLst/>
              <a:latin typeface="ui-sans-serif"/>
            </a:endParaRPr>
          </a:p>
          <a:p>
            <a:r>
              <a:rPr lang="en-GB" b="0" i="0" dirty="0">
                <a:solidFill>
                  <a:srgbClr val="374151"/>
                </a:solidFill>
                <a:effectLst/>
                <a:latin typeface="Helvetica"/>
              </a:rPr>
              <a:t>• One of the most remarkable concepts of </a:t>
            </a:r>
            <a:r>
              <a:rPr lang="en-GB" b="0" i="0" dirty="0" err="1">
                <a:solidFill>
                  <a:srgbClr val="374151"/>
                </a:solidFill>
                <a:effectLst/>
                <a:latin typeface="Helvetica"/>
              </a:rPr>
              <a:t>Auroville</a:t>
            </a:r>
            <a:r>
              <a:rPr lang="en-GB" b="0" i="0" dirty="0">
                <a:solidFill>
                  <a:srgbClr val="374151"/>
                </a:solidFill>
                <a:effectLst/>
                <a:latin typeface="Helvetica"/>
              </a:rPr>
              <a:t> is its master plan, laid out in form of a galaxy - a galaxy in which several 'arms' or Lines of Force seem to unwind from a central region.</a:t>
            </a:r>
          </a:p>
          <a:p>
            <a:r>
              <a:rPr lang="en-GB" b="0" i="0" dirty="0">
                <a:solidFill>
                  <a:srgbClr val="374151"/>
                </a:solidFill>
                <a:effectLst/>
                <a:latin typeface="Helvetica"/>
              </a:rPr>
              <a:t>• At the centre stands the </a:t>
            </a:r>
            <a:r>
              <a:rPr lang="en-GB" b="0" i="0" dirty="0" err="1">
                <a:solidFill>
                  <a:srgbClr val="374151"/>
                </a:solidFill>
                <a:effectLst/>
                <a:latin typeface="Helvetica"/>
              </a:rPr>
              <a:t>Matrimandir</a:t>
            </a:r>
            <a:r>
              <a:rPr lang="en-GB" b="0" i="0" dirty="0">
                <a:solidFill>
                  <a:srgbClr val="374151"/>
                </a:solidFill>
                <a:effectLst/>
                <a:latin typeface="Helvetica"/>
              </a:rPr>
              <a:t>, the “soul of </a:t>
            </a:r>
            <a:r>
              <a:rPr lang="en-GB" b="0" i="0" dirty="0" err="1">
                <a:solidFill>
                  <a:srgbClr val="374151"/>
                </a:solidFill>
                <a:effectLst/>
                <a:latin typeface="Helvetica"/>
              </a:rPr>
              <a:t>Auroville</a:t>
            </a:r>
            <a:r>
              <a:rPr lang="en-GB" b="0" i="0" dirty="0">
                <a:solidFill>
                  <a:srgbClr val="374151"/>
                </a:solidFill>
                <a:effectLst/>
                <a:latin typeface="Helvetica"/>
              </a:rPr>
              <a:t>”, a place for individual silent concentration.</a:t>
            </a:r>
          </a:p>
          <a:p>
            <a:r>
              <a:rPr lang="en-GB" b="0" i="0" dirty="0">
                <a:solidFill>
                  <a:srgbClr val="374151"/>
                </a:solidFill>
                <a:effectLst/>
                <a:latin typeface="Helvetica"/>
              </a:rPr>
              <a:t>Radiating out beyond the </a:t>
            </a:r>
            <a:r>
              <a:rPr lang="en-GB" b="0" i="0" dirty="0" err="1">
                <a:solidFill>
                  <a:srgbClr val="374151"/>
                </a:solidFill>
                <a:effectLst/>
                <a:latin typeface="Helvetica"/>
              </a:rPr>
              <a:t>Matrimandir</a:t>
            </a:r>
            <a:r>
              <a:rPr lang="en-GB" b="0" i="0" dirty="0">
                <a:solidFill>
                  <a:srgbClr val="374151"/>
                </a:solidFill>
                <a:effectLst/>
                <a:latin typeface="Helvetica"/>
              </a:rPr>
              <a:t> Gardens are four Zones, each focusing on an important aspect of the township’s life: Industrial (north) Cultural (northeast), Residential (south/south-west) and International (west)</a:t>
            </a:r>
          </a:p>
          <a:p>
            <a:r>
              <a:rPr lang="en-GB" b="0" i="0" dirty="0">
                <a:solidFill>
                  <a:srgbClr val="374151"/>
                </a:solidFill>
                <a:effectLst/>
                <a:latin typeface="Helvetica"/>
              </a:rPr>
              <a:t>Surrounding the city area is a Green Belt consisting of forested areas, farms and sanctuaries with scattered settlements for those involved in green work. </a:t>
            </a:r>
          </a:p>
          <a:p>
            <a:pPr algn="l"/>
            <a:endParaRPr lang="en-US" dirty="0"/>
          </a:p>
        </p:txBody>
      </p:sp>
    </p:spTree>
    <p:extLst>
      <p:ext uri="{BB962C8B-B14F-4D97-AF65-F5344CB8AC3E}">
        <p14:creationId xmlns:p14="http://schemas.microsoft.com/office/powerpoint/2010/main" val="36059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7EFD4D5D-4787-24EC-9E18-D52FDF3C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4682"/>
            <a:ext cx="12192000" cy="5253318"/>
          </a:xfrm>
          <a:prstGeom prst="rect">
            <a:avLst/>
          </a:prstGeom>
        </p:spPr>
      </p:pic>
      <p:sp>
        <p:nvSpPr>
          <p:cNvPr id="8" name="Rectangle 7">
            <a:extLst>
              <a:ext uri="{FF2B5EF4-FFF2-40B4-BE49-F238E27FC236}">
                <a16:creationId xmlns:a16="http://schemas.microsoft.com/office/drawing/2014/main" id="{44543C44-D860-27AB-6C2C-DCB6D9FD218A}"/>
              </a:ext>
            </a:extLst>
          </p:cNvPr>
          <p:cNvSpPr/>
          <p:nvPr/>
        </p:nvSpPr>
        <p:spPr>
          <a:xfrm rot="10800000" flipH="1" flipV="1">
            <a:off x="0" y="0"/>
            <a:ext cx="12192000" cy="16046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b="1" dirty="0">
                <a:solidFill>
                  <a:schemeClr val="tx1"/>
                </a:solidFill>
              </a:rPr>
              <a:t>Economic Feasibility</a:t>
            </a:r>
            <a:endParaRPr lang="en-US" sz="3200" b="1" dirty="0">
              <a:solidFill>
                <a:schemeClr val="tx1"/>
              </a:solidFill>
            </a:endParaRPr>
          </a:p>
        </p:txBody>
      </p:sp>
    </p:spTree>
    <p:extLst>
      <p:ext uri="{BB962C8B-B14F-4D97-AF65-F5344CB8AC3E}">
        <p14:creationId xmlns:p14="http://schemas.microsoft.com/office/powerpoint/2010/main" val="53474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EF13E9-E4BA-D1F6-39CC-EE9B85AE5CD6}"/>
              </a:ext>
            </a:extLst>
          </p:cNvPr>
          <p:cNvSpPr/>
          <p:nvPr/>
        </p:nvSpPr>
        <p:spPr>
          <a:xfrm>
            <a:off x="0" y="0"/>
            <a:ext cx="12192000" cy="685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B0ABB02A-4020-AFEE-77F5-95BB7B7EA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9506"/>
            <a:ext cx="7064188" cy="4984376"/>
          </a:xfrm>
          <a:prstGeom prst="rect">
            <a:avLst/>
          </a:prstGeom>
        </p:spPr>
      </p:pic>
      <p:sp>
        <p:nvSpPr>
          <p:cNvPr id="7" name="Rectangle: Rounded Corners 6">
            <a:extLst>
              <a:ext uri="{FF2B5EF4-FFF2-40B4-BE49-F238E27FC236}">
                <a16:creationId xmlns:a16="http://schemas.microsoft.com/office/drawing/2014/main" id="{72470548-8A1F-8AA4-7AA9-6C0C1529FF34}"/>
              </a:ext>
            </a:extLst>
          </p:cNvPr>
          <p:cNvSpPr/>
          <p:nvPr/>
        </p:nvSpPr>
        <p:spPr>
          <a:xfrm>
            <a:off x="161365" y="224118"/>
            <a:ext cx="7207624" cy="116541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2800" b="1" dirty="0"/>
              <a:t>Environmental work</a:t>
            </a:r>
            <a:endParaRPr lang="en-US" sz="2800" b="1" dirty="0"/>
          </a:p>
        </p:txBody>
      </p:sp>
      <p:sp>
        <p:nvSpPr>
          <p:cNvPr id="8" name="Rectangle: Rounded Corners 7">
            <a:extLst>
              <a:ext uri="{FF2B5EF4-FFF2-40B4-BE49-F238E27FC236}">
                <a16:creationId xmlns:a16="http://schemas.microsoft.com/office/drawing/2014/main" id="{D8E1240D-BEEE-FA97-7A55-598E6DFD6B32}"/>
              </a:ext>
            </a:extLst>
          </p:cNvPr>
          <p:cNvSpPr/>
          <p:nvPr/>
        </p:nvSpPr>
        <p:spPr>
          <a:xfrm>
            <a:off x="7368989" y="448235"/>
            <a:ext cx="4778189" cy="618564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GB" b="1" i="0" dirty="0">
                <a:effectLst/>
                <a:latin typeface="Helvetica"/>
              </a:rPr>
              <a:t>• Afforestation campaign</a:t>
            </a:r>
          </a:p>
          <a:p>
            <a:r>
              <a:rPr lang="en-GB" b="0" i="0" dirty="0" err="1">
                <a:effectLst/>
                <a:latin typeface="Helvetica"/>
              </a:rPr>
              <a:t>Auroville's</a:t>
            </a:r>
            <a:r>
              <a:rPr lang="en-GB" b="0" i="0" dirty="0">
                <a:effectLst/>
                <a:latin typeface="Helvetica"/>
              </a:rPr>
              <a:t> afforestation campaign began in the early 1970's. The first tree nurseries were started in Success and </a:t>
            </a:r>
            <a:r>
              <a:rPr lang="en-GB" b="0" i="0" dirty="0" err="1">
                <a:effectLst/>
                <a:latin typeface="Helvetica"/>
              </a:rPr>
              <a:t>Kottakarai</a:t>
            </a:r>
            <a:r>
              <a:rPr lang="en-GB" b="0" i="0" dirty="0">
                <a:effectLst/>
                <a:latin typeface="Helvetica"/>
              </a:rPr>
              <a:t> and, with the help of grants from the Point Foundation, the Tamil Fund and friends abroad, large-scale tree planting began.</a:t>
            </a:r>
          </a:p>
          <a:p>
            <a:r>
              <a:rPr lang="en-GB" b="1" i="0" dirty="0">
                <a:effectLst/>
                <a:latin typeface="Helvetica"/>
              </a:rPr>
              <a:t>• Scientific monitoring</a:t>
            </a:r>
          </a:p>
          <a:p>
            <a:r>
              <a:rPr lang="en-GB" b="0" i="0" dirty="0">
                <a:effectLst/>
                <a:latin typeface="Helvetica"/>
              </a:rPr>
              <a:t>In 1982, impressed by the success of the afforestation project, the Department of Environment, Government of India, offered </a:t>
            </a:r>
            <a:r>
              <a:rPr lang="en-GB" b="0" i="0" dirty="0" err="1">
                <a:effectLst/>
                <a:latin typeface="Helvetica"/>
              </a:rPr>
              <a:t>Auroville</a:t>
            </a:r>
            <a:r>
              <a:rPr lang="en-GB" b="0" i="0" dirty="0">
                <a:effectLst/>
                <a:latin typeface="Helvetica"/>
              </a:rPr>
              <a:t> 11 lakhs of rupees (then around US $ 100,000) over five years to plant trees and scientifically monitor the results so that the most appropriate techniques and species for our situation - which is the situation of many other parts of India - could be identified.</a:t>
            </a:r>
          </a:p>
          <a:p>
            <a:pPr algn="ctr"/>
            <a:endParaRPr lang="en-US" dirty="0"/>
          </a:p>
        </p:txBody>
      </p:sp>
    </p:spTree>
    <p:extLst>
      <p:ext uri="{BB962C8B-B14F-4D97-AF65-F5344CB8AC3E}">
        <p14:creationId xmlns:p14="http://schemas.microsoft.com/office/powerpoint/2010/main" val="1815628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E26B-9AED-BE0D-6ECB-13EE25433373}"/>
              </a:ext>
            </a:extLst>
          </p:cNvPr>
          <p:cNvSpPr>
            <a:spLocks noGrp="1"/>
          </p:cNvSpPr>
          <p:nvPr>
            <p:ph type="title"/>
          </p:nvPr>
        </p:nvSpPr>
        <p:spPr/>
        <p:txBody>
          <a:bodyPr/>
          <a:lstStyle/>
          <a:p>
            <a:r>
              <a:rPr lang="en-GB" dirty="0"/>
              <a:t>Spirituality at its Finest</a:t>
            </a:r>
            <a:endParaRPr lang="en-US" dirty="0"/>
          </a:p>
        </p:txBody>
      </p:sp>
      <p:sp>
        <p:nvSpPr>
          <p:cNvPr id="3" name="Content Placeholder 2">
            <a:extLst>
              <a:ext uri="{FF2B5EF4-FFF2-40B4-BE49-F238E27FC236}">
                <a16:creationId xmlns:a16="http://schemas.microsoft.com/office/drawing/2014/main" id="{71ECD430-1040-08BA-62BE-D7D330A7F475}"/>
              </a:ext>
            </a:extLst>
          </p:cNvPr>
          <p:cNvSpPr>
            <a:spLocks noGrp="1"/>
          </p:cNvSpPr>
          <p:nvPr>
            <p:ph sz="half" idx="1"/>
          </p:nvPr>
        </p:nvSpPr>
        <p:spPr/>
        <p:txBody>
          <a:bodyPr>
            <a:normAutofit fontScale="62500" lnSpcReduction="20000"/>
          </a:bodyPr>
          <a:lstStyle/>
          <a:p>
            <a:r>
              <a:rPr lang="en-GB" b="1" i="0" dirty="0">
                <a:solidFill>
                  <a:srgbClr val="000000"/>
                </a:solidFill>
                <a:effectLst/>
                <a:latin typeface="ui-sans-serif"/>
              </a:rPr>
              <a:t>Flower Significances</a:t>
            </a:r>
          </a:p>
          <a:p>
            <a:r>
              <a:rPr lang="en-GB" b="0" i="0" dirty="0">
                <a:solidFill>
                  <a:srgbClr val="374151"/>
                </a:solidFill>
                <a:effectLst/>
                <a:latin typeface="Helvetica"/>
              </a:rPr>
              <a:t>Flowers bring a touch of eternity, joy and beauty which lie beyond the sorrows and cares of the human world. According to The Mother, apart from the colour, fragrance, beauty of form and texture of a flower, there is something more - an aspiration, an emanation, an aspect, a psychic giving, wordless prayers of Nature and a progress in the evolution of the Earth. All these attributes together form the spiritual significance of a flower. A conscious and intimate relationship with flowers can give an experience of communion with the Divine and awakens the true </a:t>
            </a:r>
            <a:r>
              <a:rPr lang="en-GB" b="0" i="0" dirty="0" err="1">
                <a:solidFill>
                  <a:srgbClr val="374151"/>
                </a:solidFill>
                <a:effectLst/>
                <a:latin typeface="Helvetica"/>
              </a:rPr>
              <a:t>consiousness</a:t>
            </a:r>
            <a:r>
              <a:rPr lang="en-GB" b="0" i="0" dirty="0">
                <a:solidFill>
                  <a:srgbClr val="374151"/>
                </a:solidFill>
                <a:effectLst/>
                <a:latin typeface="Helvetica"/>
              </a:rPr>
              <a:t> in us. The Mother, over time, has given spiritual names to nearly nine hundred flowers revealing their deepest aspiration. </a:t>
            </a:r>
          </a:p>
          <a:p>
            <a:r>
              <a:rPr lang="en-GB" b="0" i="0" dirty="0">
                <a:solidFill>
                  <a:srgbClr val="374151"/>
                </a:solidFill>
                <a:effectLst/>
                <a:latin typeface="Helvetica"/>
              </a:rPr>
              <a:t>The Mother has named the </a:t>
            </a:r>
            <a:r>
              <a:rPr lang="en-GB" b="0" i="0" dirty="0" err="1">
                <a:solidFill>
                  <a:srgbClr val="374151"/>
                </a:solidFill>
                <a:effectLst/>
                <a:latin typeface="Helvetica"/>
              </a:rPr>
              <a:t>Hawain</a:t>
            </a:r>
            <a:r>
              <a:rPr lang="en-GB" b="0" i="0" dirty="0">
                <a:solidFill>
                  <a:srgbClr val="374151"/>
                </a:solidFill>
                <a:effectLst/>
                <a:latin typeface="Helvetica"/>
              </a:rPr>
              <a:t> Hibiscus as the flower of </a:t>
            </a:r>
            <a:r>
              <a:rPr lang="en-GB" b="0" i="0" dirty="0" err="1">
                <a:solidFill>
                  <a:srgbClr val="374151"/>
                </a:solidFill>
                <a:effectLst/>
                <a:latin typeface="Helvetica"/>
              </a:rPr>
              <a:t>Auroville</a:t>
            </a:r>
            <a:endParaRPr lang="en-GB" b="0" i="0" dirty="0">
              <a:solidFill>
                <a:srgbClr val="374151"/>
              </a:solidFill>
              <a:effectLst/>
              <a:latin typeface="Helvetica"/>
            </a:endParaRPr>
          </a:p>
          <a:p>
            <a:endParaRPr lang="en-US" dirty="0"/>
          </a:p>
        </p:txBody>
      </p:sp>
      <p:pic>
        <p:nvPicPr>
          <p:cNvPr id="5" name="Picture 5">
            <a:extLst>
              <a:ext uri="{FF2B5EF4-FFF2-40B4-BE49-F238E27FC236}">
                <a16:creationId xmlns:a16="http://schemas.microsoft.com/office/drawing/2014/main" id="{7264FC4D-D313-CB3D-7A4D-F5E2266E96F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13553" y="1825625"/>
            <a:ext cx="3698894" cy="4351338"/>
          </a:xfrm>
        </p:spPr>
      </p:pic>
      <p:pic>
        <p:nvPicPr>
          <p:cNvPr id="9" name="Picture 9">
            <a:extLst>
              <a:ext uri="{FF2B5EF4-FFF2-40B4-BE49-F238E27FC236}">
                <a16:creationId xmlns:a16="http://schemas.microsoft.com/office/drawing/2014/main" id="{839A2687-F0CB-842D-9A70-278420C76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9302" y="38356"/>
            <a:ext cx="2788140" cy="1787269"/>
          </a:xfrm>
          <a:prstGeom prst="rect">
            <a:avLst/>
          </a:prstGeom>
        </p:spPr>
      </p:pic>
    </p:spTree>
    <p:extLst>
      <p:ext uri="{BB962C8B-B14F-4D97-AF65-F5344CB8AC3E}">
        <p14:creationId xmlns:p14="http://schemas.microsoft.com/office/powerpoint/2010/main" val="1467748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E042B955-0C9E-8E26-1548-027E4331F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Bevelled 9">
            <a:extLst>
              <a:ext uri="{FF2B5EF4-FFF2-40B4-BE49-F238E27FC236}">
                <a16:creationId xmlns:a16="http://schemas.microsoft.com/office/drawing/2014/main" id="{D771B530-2ECA-F1C6-1A8B-A8934F6C99A0}"/>
              </a:ext>
            </a:extLst>
          </p:cNvPr>
          <p:cNvSpPr/>
          <p:nvPr/>
        </p:nvSpPr>
        <p:spPr>
          <a:xfrm>
            <a:off x="140925" y="0"/>
            <a:ext cx="5327546" cy="1380565"/>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tx1"/>
                </a:solidFill>
              </a:rPr>
              <a:t>Upcoming presentations on </a:t>
            </a:r>
            <a:r>
              <a:rPr lang="en-GB" sz="3200" b="1" dirty="0" err="1">
                <a:solidFill>
                  <a:schemeClr val="tx1"/>
                </a:solidFill>
              </a:rPr>
              <a:t>Auroville</a:t>
            </a:r>
            <a:r>
              <a:rPr lang="en-GB" sz="3200" b="1" dirty="0">
                <a:solidFill>
                  <a:schemeClr val="tx1"/>
                </a:solidFill>
              </a:rPr>
              <a:t> </a:t>
            </a:r>
            <a:endParaRPr lang="en-US" sz="3200" b="1" dirty="0">
              <a:solidFill>
                <a:schemeClr val="tx1"/>
              </a:solidFill>
            </a:endParaRPr>
          </a:p>
        </p:txBody>
      </p:sp>
      <p:sp>
        <p:nvSpPr>
          <p:cNvPr id="11" name="Rectangle: Rounded Corners 10">
            <a:extLst>
              <a:ext uri="{FF2B5EF4-FFF2-40B4-BE49-F238E27FC236}">
                <a16:creationId xmlns:a16="http://schemas.microsoft.com/office/drawing/2014/main" id="{C5BF015B-3684-2A49-7C3D-0225BB0D57F4}"/>
              </a:ext>
            </a:extLst>
          </p:cNvPr>
          <p:cNvSpPr/>
          <p:nvPr/>
        </p:nvSpPr>
        <p:spPr>
          <a:xfrm>
            <a:off x="6562167" y="1667435"/>
            <a:ext cx="4951028" cy="320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4">
                    <a:lumMod val="60000"/>
                    <a:lumOff val="40000"/>
                  </a:schemeClr>
                </a:solidFill>
              </a:rPr>
              <a:t>Next up : Additional Human values that are embodied in </a:t>
            </a:r>
            <a:r>
              <a:rPr lang="en-GB" sz="2400" b="1" dirty="0" err="1">
                <a:solidFill>
                  <a:schemeClr val="accent4">
                    <a:lumMod val="60000"/>
                    <a:lumOff val="40000"/>
                  </a:schemeClr>
                </a:solidFill>
              </a:rPr>
              <a:t>Auroville</a:t>
            </a:r>
            <a:r>
              <a:rPr lang="en-GB" sz="2400" b="1" dirty="0">
                <a:solidFill>
                  <a:schemeClr val="accent4">
                    <a:lumMod val="60000"/>
                    <a:lumOff val="40000"/>
                  </a:schemeClr>
                </a:solidFill>
              </a:rPr>
              <a:t> </a:t>
            </a:r>
          </a:p>
          <a:p>
            <a:pPr algn="ctr"/>
            <a:r>
              <a:rPr lang="en-GB" sz="2400" b="1" dirty="0">
                <a:solidFill>
                  <a:schemeClr val="accent4">
                    <a:lumMod val="60000"/>
                    <a:lumOff val="40000"/>
                  </a:schemeClr>
                </a:solidFill>
              </a:rPr>
              <a:t>by-&gt; </a:t>
            </a:r>
            <a:r>
              <a:rPr lang="en-GB" sz="2400" b="1" dirty="0" err="1">
                <a:solidFill>
                  <a:schemeClr val="accent4">
                    <a:lumMod val="60000"/>
                    <a:lumOff val="40000"/>
                  </a:schemeClr>
                </a:solidFill>
              </a:rPr>
              <a:t>Ashutosh</a:t>
            </a:r>
            <a:r>
              <a:rPr lang="en-GB" sz="2400" b="1" dirty="0">
                <a:solidFill>
                  <a:schemeClr val="accent4">
                    <a:lumMod val="60000"/>
                    <a:lumOff val="40000"/>
                  </a:schemeClr>
                </a:solidFill>
              </a:rPr>
              <a:t> Kumar Singh</a:t>
            </a:r>
          </a:p>
          <a:p>
            <a:pPr algn="ctr"/>
            <a:r>
              <a:rPr lang="en-GB" sz="2400" b="1" dirty="0" err="1">
                <a:solidFill>
                  <a:schemeClr val="accent4">
                    <a:lumMod val="60000"/>
                    <a:lumOff val="40000"/>
                  </a:schemeClr>
                </a:solidFill>
              </a:rPr>
              <a:t>Enrollment</a:t>
            </a:r>
            <a:r>
              <a:rPr lang="en-GB" sz="2400" b="1" dirty="0">
                <a:solidFill>
                  <a:schemeClr val="accent4">
                    <a:lumMod val="60000"/>
                    <a:lumOff val="40000"/>
                  </a:schemeClr>
                </a:solidFill>
              </a:rPr>
              <a:t> no.-&gt; 07319011721</a:t>
            </a:r>
          </a:p>
          <a:p>
            <a:pPr algn="ctr"/>
            <a:r>
              <a:rPr lang="en-GB" sz="2400" b="1" dirty="0">
                <a:solidFill>
                  <a:schemeClr val="accent4">
                    <a:lumMod val="60000"/>
                    <a:lumOff val="40000"/>
                  </a:schemeClr>
                </a:solidFill>
              </a:rPr>
              <a:t>Later : Challenges being faced by </a:t>
            </a:r>
            <a:r>
              <a:rPr lang="en-GB" sz="2400" b="1" dirty="0" err="1">
                <a:solidFill>
                  <a:schemeClr val="accent4">
                    <a:lumMod val="60000"/>
                    <a:lumOff val="40000"/>
                  </a:schemeClr>
                </a:solidFill>
              </a:rPr>
              <a:t>Auroville</a:t>
            </a:r>
            <a:r>
              <a:rPr lang="en-GB" sz="2400" b="1" dirty="0">
                <a:solidFill>
                  <a:schemeClr val="accent4">
                    <a:lumMod val="60000"/>
                    <a:lumOff val="40000"/>
                  </a:schemeClr>
                </a:solidFill>
              </a:rPr>
              <a:t> </a:t>
            </a:r>
          </a:p>
          <a:p>
            <a:pPr algn="ctr"/>
            <a:r>
              <a:rPr lang="en-GB" sz="2400" b="1" dirty="0">
                <a:solidFill>
                  <a:schemeClr val="accent4">
                    <a:lumMod val="60000"/>
                    <a:lumOff val="40000"/>
                  </a:schemeClr>
                </a:solidFill>
              </a:rPr>
              <a:t>by -&gt;Nitin Sharma </a:t>
            </a:r>
          </a:p>
          <a:p>
            <a:pPr algn="ctr"/>
            <a:r>
              <a:rPr lang="en-GB" sz="2400" b="1" dirty="0" err="1">
                <a:solidFill>
                  <a:schemeClr val="accent4">
                    <a:lumMod val="60000"/>
                    <a:lumOff val="40000"/>
                  </a:schemeClr>
                </a:solidFill>
              </a:rPr>
              <a:t>Enrollement</a:t>
            </a:r>
            <a:r>
              <a:rPr lang="en-GB" sz="2400" b="1" dirty="0">
                <a:solidFill>
                  <a:schemeClr val="accent4">
                    <a:lumMod val="60000"/>
                    <a:lumOff val="40000"/>
                  </a:schemeClr>
                </a:solidFill>
              </a:rPr>
              <a:t> no.-&gt;08419011721</a:t>
            </a:r>
            <a:endParaRPr lang="en-US" sz="2400" b="1" dirty="0">
              <a:solidFill>
                <a:schemeClr val="accent4">
                  <a:lumMod val="60000"/>
                  <a:lumOff val="40000"/>
                </a:schemeClr>
              </a:solidFill>
            </a:endParaRPr>
          </a:p>
        </p:txBody>
      </p:sp>
    </p:spTree>
    <p:extLst>
      <p:ext uri="{BB962C8B-B14F-4D97-AF65-F5344CB8AC3E}">
        <p14:creationId xmlns:p14="http://schemas.microsoft.com/office/powerpoint/2010/main" val="3428251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Facet</Template>
  <TotalTime>15</TotalTime>
  <Words>1545</Words>
  <Application>Microsoft Office PowerPoint</Application>
  <PresentationFormat>Widescreen</PresentationFormat>
  <Paragraphs>83</Paragraphs>
  <Slides>21</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21</vt:i4>
      </vt:variant>
    </vt:vector>
  </HeadingPairs>
  <TitlesOfParts>
    <vt:vector size="37" baseType="lpstr">
      <vt:lpstr>Algerian</vt:lpstr>
      <vt:lpstr>Arial</vt:lpstr>
      <vt:lpstr>Calibri</vt:lpstr>
      <vt:lpstr>Calibri Light</vt:lpstr>
      <vt:lpstr>Century Gothic</vt:lpstr>
      <vt:lpstr>Georgia</vt:lpstr>
      <vt:lpstr>Helvetica</vt:lpstr>
      <vt:lpstr>Roboto</vt:lpstr>
      <vt:lpstr>Times New Roman</vt:lpstr>
      <vt:lpstr>Trebuchet MS</vt:lpstr>
      <vt:lpstr>ui-sans-serif</vt:lpstr>
      <vt:lpstr>Wingdings</vt:lpstr>
      <vt:lpstr>Wingdings 3</vt:lpstr>
      <vt:lpstr>Office Theme</vt:lpstr>
      <vt:lpstr>Facet</vt:lpstr>
      <vt:lpstr>Vapor Trail</vt:lpstr>
      <vt:lpstr>PowerPoint Presentation</vt:lpstr>
      <vt:lpstr>PowerPoint Presentation</vt:lpstr>
      <vt:lpstr>PowerPoint Presentation</vt:lpstr>
      <vt:lpstr>PowerPoint Presentation</vt:lpstr>
      <vt:lpstr>A City of the Future</vt:lpstr>
      <vt:lpstr>PowerPoint Presentation</vt:lpstr>
      <vt:lpstr>PowerPoint Presentation</vt:lpstr>
      <vt:lpstr>Spirituality at its Finest</vt:lpstr>
      <vt:lpstr>PowerPoint Presentation</vt:lpstr>
      <vt:lpstr>1.The purpose of Auroville is to realize human unity. </vt:lpstr>
      <vt:lpstr>2.Universal Township </vt:lpstr>
      <vt:lpstr>3.Auroville belongs to nobody in particular </vt:lpstr>
      <vt:lpstr>4.There is no concept of religion in Auroville! </vt:lpstr>
      <vt:lpstr>5. There also no concept of politics </vt:lpstr>
      <vt:lpstr>6.There is no concept of money either! </vt:lpstr>
      <vt:lpstr>7. Auroville is self-reliant in the truest sense of the word. </vt:lpstr>
      <vt:lpstr>Financial matters</vt:lpstr>
      <vt:lpstr>Government matter</vt:lpstr>
      <vt:lpstr>SECURITY ISSUE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Ashutosh Shrotriya</dc:creator>
  <cp:lastModifiedBy>Nitin Sharma</cp:lastModifiedBy>
  <cp:revision>8</cp:revision>
  <dcterms:created xsi:type="dcterms:W3CDTF">2022-07-28T03:09:00Z</dcterms:created>
  <dcterms:modified xsi:type="dcterms:W3CDTF">2022-07-28T08:59:26Z</dcterms:modified>
</cp:coreProperties>
</file>